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655" r:id="rId6"/>
    <p:sldMasterId id="2147483656" r:id="rId7"/>
    <p:sldMasterId id="2147488139" r:id="rId8"/>
  </p:sldMasterIdLst>
  <p:notesMasterIdLst>
    <p:notesMasterId r:id="rId66"/>
  </p:notesMasterIdLst>
  <p:handoutMasterIdLst>
    <p:handoutMasterId r:id="rId67"/>
  </p:handoutMasterIdLst>
  <p:sldIdLst>
    <p:sldId id="1556" r:id="rId9"/>
    <p:sldId id="1870" r:id="rId10"/>
    <p:sldId id="1704" r:id="rId11"/>
    <p:sldId id="1705" r:id="rId12"/>
    <p:sldId id="1706" r:id="rId13"/>
    <p:sldId id="1871" r:id="rId14"/>
    <p:sldId id="1708" r:id="rId15"/>
    <p:sldId id="1872" r:id="rId16"/>
    <p:sldId id="1710" r:id="rId17"/>
    <p:sldId id="1873" r:id="rId18"/>
    <p:sldId id="1874" r:id="rId19"/>
    <p:sldId id="1875" r:id="rId20"/>
    <p:sldId id="1876" r:id="rId21"/>
    <p:sldId id="1877" r:id="rId22"/>
    <p:sldId id="1878" r:id="rId23"/>
    <p:sldId id="1721" r:id="rId24"/>
    <p:sldId id="1856" r:id="rId25"/>
    <p:sldId id="1858" r:id="rId26"/>
    <p:sldId id="1885" r:id="rId27"/>
    <p:sldId id="1886" r:id="rId28"/>
    <p:sldId id="1884" r:id="rId29"/>
    <p:sldId id="1887" r:id="rId30"/>
    <p:sldId id="1890" r:id="rId31"/>
    <p:sldId id="1891" r:id="rId32"/>
    <p:sldId id="1910" r:id="rId33"/>
    <p:sldId id="1914" r:id="rId34"/>
    <p:sldId id="1915" r:id="rId35"/>
    <p:sldId id="1916" r:id="rId36"/>
    <p:sldId id="1917" r:id="rId37"/>
    <p:sldId id="1919" r:id="rId38"/>
    <p:sldId id="1918" r:id="rId39"/>
    <p:sldId id="1920" r:id="rId40"/>
    <p:sldId id="1922" r:id="rId41"/>
    <p:sldId id="1921" r:id="rId42"/>
    <p:sldId id="1924" r:id="rId43"/>
    <p:sldId id="1930" r:id="rId44"/>
    <p:sldId id="1931" r:id="rId45"/>
    <p:sldId id="1932" r:id="rId46"/>
    <p:sldId id="1835" r:id="rId47"/>
    <p:sldId id="1836" r:id="rId48"/>
    <p:sldId id="1845" r:id="rId49"/>
    <p:sldId id="1838" r:id="rId50"/>
    <p:sldId id="1908" r:id="rId51"/>
    <p:sldId id="1909" r:id="rId52"/>
    <p:sldId id="1828" r:id="rId53"/>
    <p:sldId id="1755" r:id="rId54"/>
    <p:sldId id="1855" r:id="rId55"/>
    <p:sldId id="1883" r:id="rId56"/>
    <p:sldId id="1758" r:id="rId57"/>
    <p:sldId id="1840" r:id="rId58"/>
    <p:sldId id="1841" r:id="rId59"/>
    <p:sldId id="1842" r:id="rId60"/>
    <p:sldId id="1843" r:id="rId61"/>
    <p:sldId id="1844" r:id="rId62"/>
    <p:sldId id="1880" r:id="rId63"/>
    <p:sldId id="1879" r:id="rId64"/>
    <p:sldId id="1839" r:id="rId65"/>
  </p:sldIdLst>
  <p:sldSz cx="9144000" cy="6858000" type="screen4x3"/>
  <p:notesSz cx="7315200" cy="9601200"/>
  <p:defaultTextStyle>
    <a:defPPr>
      <a:defRPr lang="en-US"/>
    </a:defPPr>
    <a:lvl1pPr algn="l" rtl="0" fontAlgn="base">
      <a:spcBef>
        <a:spcPct val="0"/>
      </a:spcBef>
      <a:spcAft>
        <a:spcPct val="0"/>
      </a:spcAft>
      <a:defRPr sz="4800"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4800" kern="1200">
        <a:solidFill>
          <a:srgbClr val="000000"/>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4800" kern="1200">
        <a:solidFill>
          <a:srgbClr val="000000"/>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4800" kern="1200">
        <a:solidFill>
          <a:srgbClr val="000000"/>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4800" kern="1200">
        <a:solidFill>
          <a:srgbClr val="000000"/>
        </a:solidFill>
        <a:latin typeface="Arial" panose="020B0604020202020204" pitchFamily="34" charset="0"/>
        <a:ea typeface="+mn-ea"/>
        <a:cs typeface="Arial" panose="020B0604020202020204" pitchFamily="34" charset="0"/>
      </a:defRPr>
    </a:lvl5pPr>
    <a:lvl6pPr marL="2286000" algn="l" defTabSz="914400" rtl="0" eaLnBrk="1" latinLnBrk="0" hangingPunct="1">
      <a:defRPr sz="4800" kern="1200">
        <a:solidFill>
          <a:srgbClr val="000000"/>
        </a:solidFill>
        <a:latin typeface="Arial" panose="020B0604020202020204" pitchFamily="34" charset="0"/>
        <a:ea typeface="+mn-ea"/>
        <a:cs typeface="Arial" panose="020B0604020202020204" pitchFamily="34" charset="0"/>
      </a:defRPr>
    </a:lvl6pPr>
    <a:lvl7pPr marL="2743200" algn="l" defTabSz="914400" rtl="0" eaLnBrk="1" latinLnBrk="0" hangingPunct="1">
      <a:defRPr sz="4800" kern="1200">
        <a:solidFill>
          <a:srgbClr val="000000"/>
        </a:solidFill>
        <a:latin typeface="Arial" panose="020B0604020202020204" pitchFamily="34" charset="0"/>
        <a:ea typeface="+mn-ea"/>
        <a:cs typeface="Arial" panose="020B0604020202020204" pitchFamily="34" charset="0"/>
      </a:defRPr>
    </a:lvl7pPr>
    <a:lvl8pPr marL="3200400" algn="l" defTabSz="914400" rtl="0" eaLnBrk="1" latinLnBrk="0" hangingPunct="1">
      <a:defRPr sz="4800" kern="1200">
        <a:solidFill>
          <a:srgbClr val="000000"/>
        </a:solidFill>
        <a:latin typeface="Arial" panose="020B0604020202020204" pitchFamily="34" charset="0"/>
        <a:ea typeface="+mn-ea"/>
        <a:cs typeface="Arial" panose="020B0604020202020204" pitchFamily="34" charset="0"/>
      </a:defRPr>
    </a:lvl8pPr>
    <a:lvl9pPr marL="3657600" algn="l" defTabSz="914400" rtl="0" eaLnBrk="1" latinLnBrk="0" hangingPunct="1">
      <a:defRPr sz="4800" kern="1200">
        <a:solidFill>
          <a:srgbClr val="000000"/>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5F5F5F"/>
    <a:srgbClr val="FF9900"/>
    <a:srgbClr val="FF9933"/>
    <a:srgbClr val="65BF96"/>
    <a:srgbClr val="5B5B5B"/>
    <a:srgbClr val="FFFF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453" autoAdjust="0"/>
    <p:restoredTop sz="96433" autoAdjust="0"/>
  </p:normalViewPr>
  <p:slideViewPr>
    <p:cSldViewPr>
      <p:cViewPr>
        <p:scale>
          <a:sx n="120" d="100"/>
          <a:sy n="120" d="100"/>
        </p:scale>
        <p:origin x="-1524" y="-4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55" d="100"/>
          <a:sy n="55" d="100"/>
        </p:scale>
        <p:origin x="-1854"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2" y="3"/>
            <a:ext cx="3197087" cy="463993"/>
          </a:xfrm>
          <a:prstGeom prst="rect">
            <a:avLst/>
          </a:prstGeom>
          <a:noFill/>
          <a:ln w="9525">
            <a:noFill/>
            <a:miter lim="800000"/>
            <a:headEnd/>
            <a:tailEnd/>
          </a:ln>
          <a:effectLst/>
        </p:spPr>
        <p:txBody>
          <a:bodyPr vert="horz" wrap="square" lIns="93844" tIns="46918" rIns="93844" bIns="46918" numCol="1" anchor="t" anchorCtr="0" compatLnSpc="1">
            <a:prstTxWarp prst="textNoShape">
              <a:avLst/>
            </a:prstTxWarp>
          </a:bodyPr>
          <a:lstStyle>
            <a:lvl1pPr defTabSz="938928">
              <a:spcBef>
                <a:spcPct val="0"/>
              </a:spcBef>
              <a:defRPr sz="1300">
                <a:solidFill>
                  <a:schemeClr val="tx1"/>
                </a:solidFill>
                <a:latin typeface="Arial" charset="0"/>
                <a:cs typeface="Arial" charset="0"/>
              </a:defRPr>
            </a:lvl1pPr>
          </a:lstStyle>
          <a:p>
            <a:pPr>
              <a:defRPr/>
            </a:pPr>
            <a:endParaRPr lang="en-US"/>
          </a:p>
        </p:txBody>
      </p:sp>
      <p:sp>
        <p:nvSpPr>
          <p:cNvPr id="26627" name="Rectangle 3"/>
          <p:cNvSpPr>
            <a:spLocks noGrp="1" noChangeArrowheads="1"/>
          </p:cNvSpPr>
          <p:nvPr>
            <p:ph type="dt" sz="quarter" idx="1"/>
          </p:nvPr>
        </p:nvSpPr>
        <p:spPr bwMode="auto">
          <a:xfrm>
            <a:off x="4131367" y="3"/>
            <a:ext cx="3198744" cy="463993"/>
          </a:xfrm>
          <a:prstGeom prst="rect">
            <a:avLst/>
          </a:prstGeom>
          <a:noFill/>
          <a:ln w="9525">
            <a:noFill/>
            <a:miter lim="800000"/>
            <a:headEnd/>
            <a:tailEnd/>
          </a:ln>
          <a:effectLst/>
        </p:spPr>
        <p:txBody>
          <a:bodyPr vert="horz" wrap="square" lIns="93844" tIns="46918" rIns="93844" bIns="46918" numCol="1" anchor="t" anchorCtr="0" compatLnSpc="1">
            <a:prstTxWarp prst="textNoShape">
              <a:avLst/>
            </a:prstTxWarp>
          </a:bodyPr>
          <a:lstStyle>
            <a:lvl1pPr algn="r" defTabSz="938928">
              <a:spcBef>
                <a:spcPct val="0"/>
              </a:spcBef>
              <a:defRPr sz="1300">
                <a:solidFill>
                  <a:schemeClr val="tx1"/>
                </a:solidFill>
                <a:latin typeface="Arial" charset="0"/>
                <a:cs typeface="Arial" charset="0"/>
              </a:defRPr>
            </a:lvl1pPr>
          </a:lstStyle>
          <a:p>
            <a:pPr>
              <a:defRPr/>
            </a:pPr>
            <a:endParaRPr lang="en-US"/>
          </a:p>
        </p:txBody>
      </p:sp>
      <p:sp>
        <p:nvSpPr>
          <p:cNvPr id="26628" name="Rectangle 4"/>
          <p:cNvSpPr>
            <a:spLocks noGrp="1" noChangeArrowheads="1"/>
          </p:cNvSpPr>
          <p:nvPr>
            <p:ph type="ftr" sz="quarter" idx="2"/>
          </p:nvPr>
        </p:nvSpPr>
        <p:spPr bwMode="auto">
          <a:xfrm>
            <a:off x="2" y="9137208"/>
            <a:ext cx="3197087" cy="463992"/>
          </a:xfrm>
          <a:prstGeom prst="rect">
            <a:avLst/>
          </a:prstGeom>
          <a:noFill/>
          <a:ln w="9525">
            <a:noFill/>
            <a:miter lim="800000"/>
            <a:headEnd/>
            <a:tailEnd/>
          </a:ln>
          <a:effectLst/>
        </p:spPr>
        <p:txBody>
          <a:bodyPr vert="horz" wrap="square" lIns="93844" tIns="46918" rIns="93844" bIns="46918" numCol="1" anchor="b" anchorCtr="0" compatLnSpc="1">
            <a:prstTxWarp prst="textNoShape">
              <a:avLst/>
            </a:prstTxWarp>
          </a:bodyPr>
          <a:lstStyle>
            <a:lvl1pPr defTabSz="938928">
              <a:spcBef>
                <a:spcPct val="0"/>
              </a:spcBef>
              <a:defRPr sz="1300">
                <a:solidFill>
                  <a:schemeClr val="tx1"/>
                </a:solidFill>
                <a:latin typeface="Arial" charset="0"/>
                <a:cs typeface="Arial" charset="0"/>
              </a:defRPr>
            </a:lvl1pPr>
          </a:lstStyle>
          <a:p>
            <a:pPr>
              <a:defRPr/>
            </a:pPr>
            <a:endParaRPr lang="en-US"/>
          </a:p>
        </p:txBody>
      </p:sp>
      <p:sp>
        <p:nvSpPr>
          <p:cNvPr id="26629" name="Rectangle 5"/>
          <p:cNvSpPr>
            <a:spLocks noGrp="1" noChangeArrowheads="1"/>
          </p:cNvSpPr>
          <p:nvPr>
            <p:ph type="sldNum" sz="quarter" idx="3"/>
          </p:nvPr>
        </p:nvSpPr>
        <p:spPr bwMode="auto">
          <a:xfrm>
            <a:off x="4131367" y="9137208"/>
            <a:ext cx="3198744" cy="463992"/>
          </a:xfrm>
          <a:prstGeom prst="rect">
            <a:avLst/>
          </a:prstGeom>
          <a:noFill/>
          <a:ln w="9525">
            <a:noFill/>
            <a:miter lim="800000"/>
            <a:headEnd/>
            <a:tailEnd/>
          </a:ln>
          <a:effectLst/>
        </p:spPr>
        <p:txBody>
          <a:bodyPr vert="horz" wrap="square" lIns="93844" tIns="46918" rIns="93844" bIns="46918" numCol="1" anchor="b" anchorCtr="0" compatLnSpc="1">
            <a:prstTxWarp prst="textNoShape">
              <a:avLst/>
            </a:prstTxWarp>
          </a:bodyPr>
          <a:lstStyle>
            <a:lvl1pPr algn="r" defTabSz="937701">
              <a:defRPr sz="1300">
                <a:solidFill>
                  <a:schemeClr val="tx1"/>
                </a:solidFill>
              </a:defRPr>
            </a:lvl1pPr>
          </a:lstStyle>
          <a:p>
            <a:fld id="{9332154E-BC1F-416F-ABFA-C6611F00BFEE}" type="slidenum">
              <a:rPr lang="en-US"/>
              <a:pPr/>
              <a:t>‹#›</a:t>
            </a:fld>
            <a:endParaRPr lang="en-US"/>
          </a:p>
        </p:txBody>
      </p:sp>
    </p:spTree>
    <p:extLst>
      <p:ext uri="{BB962C8B-B14F-4D97-AF65-F5344CB8AC3E}">
        <p14:creationId xmlns:p14="http://schemas.microsoft.com/office/powerpoint/2010/main" val="1170703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bwMode="auto">
          <a:xfrm>
            <a:off x="2" y="0"/>
            <a:ext cx="3170582" cy="480388"/>
          </a:xfrm>
          <a:prstGeom prst="rect">
            <a:avLst/>
          </a:prstGeom>
          <a:noFill/>
          <a:ln w="9525">
            <a:noFill/>
            <a:miter lim="800000"/>
            <a:headEnd/>
            <a:tailEnd/>
          </a:ln>
          <a:effectLst/>
        </p:spPr>
        <p:txBody>
          <a:bodyPr vert="horz" wrap="square" lIns="95523" tIns="47759" rIns="95523" bIns="47759" numCol="1" anchor="t" anchorCtr="0" compatLnSpc="1">
            <a:prstTxWarp prst="textNoShape">
              <a:avLst/>
            </a:prstTxWarp>
          </a:bodyPr>
          <a:lstStyle>
            <a:lvl1pPr defTabSz="954922">
              <a:spcBef>
                <a:spcPct val="0"/>
              </a:spcBef>
              <a:defRPr sz="1300">
                <a:solidFill>
                  <a:schemeClr val="tx1"/>
                </a:solidFill>
                <a:latin typeface="Arial" charset="0"/>
                <a:cs typeface="Arial" charset="0"/>
              </a:defRPr>
            </a:lvl1pPr>
          </a:lstStyle>
          <a:p>
            <a:pPr>
              <a:defRPr/>
            </a:pPr>
            <a:endParaRPr lang="en-US"/>
          </a:p>
        </p:txBody>
      </p:sp>
      <p:sp>
        <p:nvSpPr>
          <p:cNvPr id="179203" name="Rectangle 3"/>
          <p:cNvSpPr>
            <a:spLocks noGrp="1" noChangeArrowheads="1"/>
          </p:cNvSpPr>
          <p:nvPr>
            <p:ph type="dt" idx="1"/>
          </p:nvPr>
        </p:nvSpPr>
        <p:spPr bwMode="auto">
          <a:xfrm>
            <a:off x="4142963" y="0"/>
            <a:ext cx="3170582" cy="480388"/>
          </a:xfrm>
          <a:prstGeom prst="rect">
            <a:avLst/>
          </a:prstGeom>
          <a:noFill/>
          <a:ln w="9525">
            <a:noFill/>
            <a:miter lim="800000"/>
            <a:headEnd/>
            <a:tailEnd/>
          </a:ln>
          <a:effectLst/>
        </p:spPr>
        <p:txBody>
          <a:bodyPr vert="horz" wrap="square" lIns="95523" tIns="47759" rIns="95523" bIns="47759" numCol="1" anchor="t" anchorCtr="0" compatLnSpc="1">
            <a:prstTxWarp prst="textNoShape">
              <a:avLst/>
            </a:prstTxWarp>
          </a:bodyPr>
          <a:lstStyle>
            <a:lvl1pPr algn="r" defTabSz="954922">
              <a:spcBef>
                <a:spcPct val="0"/>
              </a:spcBef>
              <a:defRPr sz="1300">
                <a:solidFill>
                  <a:schemeClr val="tx1"/>
                </a:solidFill>
                <a:latin typeface="Arial" charset="0"/>
                <a:cs typeface="Arial"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5" name="Rectangle 5"/>
          <p:cNvSpPr>
            <a:spLocks noGrp="1" noChangeArrowheads="1"/>
          </p:cNvSpPr>
          <p:nvPr>
            <p:ph type="body" sz="quarter" idx="3"/>
          </p:nvPr>
        </p:nvSpPr>
        <p:spPr bwMode="auto">
          <a:xfrm>
            <a:off x="732183" y="4561228"/>
            <a:ext cx="5850835" cy="4320213"/>
          </a:xfrm>
          <a:prstGeom prst="rect">
            <a:avLst/>
          </a:prstGeom>
          <a:noFill/>
          <a:ln w="9525">
            <a:noFill/>
            <a:miter lim="800000"/>
            <a:headEnd/>
            <a:tailEnd/>
          </a:ln>
          <a:effectLst/>
        </p:spPr>
        <p:txBody>
          <a:bodyPr vert="horz" wrap="square" lIns="95523" tIns="47759" rIns="95523" bIns="477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9206" name="Rectangle 6"/>
          <p:cNvSpPr>
            <a:spLocks noGrp="1" noChangeArrowheads="1"/>
          </p:cNvSpPr>
          <p:nvPr>
            <p:ph type="ftr" sz="quarter" idx="4"/>
          </p:nvPr>
        </p:nvSpPr>
        <p:spPr bwMode="auto">
          <a:xfrm>
            <a:off x="2" y="9119173"/>
            <a:ext cx="3170582" cy="480388"/>
          </a:xfrm>
          <a:prstGeom prst="rect">
            <a:avLst/>
          </a:prstGeom>
          <a:noFill/>
          <a:ln w="9525">
            <a:noFill/>
            <a:miter lim="800000"/>
            <a:headEnd/>
            <a:tailEnd/>
          </a:ln>
          <a:effectLst/>
        </p:spPr>
        <p:txBody>
          <a:bodyPr vert="horz" wrap="square" lIns="95523" tIns="47759" rIns="95523" bIns="47759" numCol="1" anchor="b" anchorCtr="0" compatLnSpc="1">
            <a:prstTxWarp prst="textNoShape">
              <a:avLst/>
            </a:prstTxWarp>
          </a:bodyPr>
          <a:lstStyle>
            <a:lvl1pPr defTabSz="954922">
              <a:spcBef>
                <a:spcPct val="0"/>
              </a:spcBef>
              <a:defRPr sz="1300">
                <a:solidFill>
                  <a:schemeClr val="tx1"/>
                </a:solidFill>
                <a:latin typeface="Arial" charset="0"/>
                <a:cs typeface="Arial" charset="0"/>
              </a:defRPr>
            </a:lvl1pPr>
          </a:lstStyle>
          <a:p>
            <a:pPr>
              <a:defRPr/>
            </a:pPr>
            <a:endParaRPr lang="en-US"/>
          </a:p>
        </p:txBody>
      </p:sp>
      <p:sp>
        <p:nvSpPr>
          <p:cNvPr id="179207" name="Rectangle 7"/>
          <p:cNvSpPr>
            <a:spLocks noGrp="1" noChangeArrowheads="1"/>
          </p:cNvSpPr>
          <p:nvPr>
            <p:ph type="sldNum" sz="quarter" idx="5"/>
          </p:nvPr>
        </p:nvSpPr>
        <p:spPr bwMode="auto">
          <a:xfrm>
            <a:off x="4142963" y="9119173"/>
            <a:ext cx="3170582" cy="480388"/>
          </a:xfrm>
          <a:prstGeom prst="rect">
            <a:avLst/>
          </a:prstGeom>
          <a:noFill/>
          <a:ln w="9525">
            <a:noFill/>
            <a:miter lim="800000"/>
            <a:headEnd/>
            <a:tailEnd/>
          </a:ln>
          <a:effectLst/>
        </p:spPr>
        <p:txBody>
          <a:bodyPr vert="horz" wrap="square" lIns="95523" tIns="47759" rIns="95523" bIns="47759" numCol="1" anchor="b" anchorCtr="0" compatLnSpc="1">
            <a:prstTxWarp prst="textNoShape">
              <a:avLst/>
            </a:prstTxWarp>
          </a:bodyPr>
          <a:lstStyle>
            <a:lvl1pPr algn="r" defTabSz="954297">
              <a:defRPr sz="1300">
                <a:solidFill>
                  <a:schemeClr val="tx1"/>
                </a:solidFill>
              </a:defRPr>
            </a:lvl1pPr>
          </a:lstStyle>
          <a:p>
            <a:fld id="{BD72A797-AEFE-4391-9D67-49D583124F0C}" type="slidenum">
              <a:rPr lang="en-US"/>
              <a:pPr/>
              <a:t>‹#›</a:t>
            </a:fld>
            <a:endParaRPr lang="en-US"/>
          </a:p>
        </p:txBody>
      </p:sp>
    </p:spTree>
    <p:extLst>
      <p:ext uri="{BB962C8B-B14F-4D97-AF65-F5344CB8AC3E}">
        <p14:creationId xmlns:p14="http://schemas.microsoft.com/office/powerpoint/2010/main" val="3759278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cs typeface="Arial" panose="020B0604020202020204" pitchFamily="34" charset="0"/>
              </a:rPr>
              <a:t>Welcome!</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297" eaLnBrk="0" hangingPunct="0">
              <a:defRPr sz="5000">
                <a:solidFill>
                  <a:srgbClr val="000000"/>
                </a:solidFill>
                <a:latin typeface="Arial" panose="020B0604020202020204" pitchFamily="34" charset="0"/>
                <a:cs typeface="Arial" panose="020B0604020202020204" pitchFamily="34" charset="0"/>
              </a:defRPr>
            </a:lvl1pPr>
            <a:lvl2pPr marL="776715" indent="-298736" defTabSz="954297" eaLnBrk="0" hangingPunct="0">
              <a:defRPr sz="5000">
                <a:solidFill>
                  <a:srgbClr val="000000"/>
                </a:solidFill>
                <a:latin typeface="Arial" panose="020B0604020202020204" pitchFamily="34" charset="0"/>
                <a:cs typeface="Arial" panose="020B0604020202020204" pitchFamily="34" charset="0"/>
              </a:defRPr>
            </a:lvl2pPr>
            <a:lvl3pPr marL="1194946" indent="-238990" defTabSz="954297" eaLnBrk="0" hangingPunct="0">
              <a:defRPr sz="5000">
                <a:solidFill>
                  <a:srgbClr val="000000"/>
                </a:solidFill>
                <a:latin typeface="Arial" panose="020B0604020202020204" pitchFamily="34" charset="0"/>
                <a:cs typeface="Arial" panose="020B0604020202020204" pitchFamily="34" charset="0"/>
              </a:defRPr>
            </a:lvl3pPr>
            <a:lvl4pPr marL="1672923" indent="-238990" defTabSz="954297" eaLnBrk="0" hangingPunct="0">
              <a:defRPr sz="5000">
                <a:solidFill>
                  <a:srgbClr val="000000"/>
                </a:solidFill>
                <a:latin typeface="Arial" panose="020B0604020202020204" pitchFamily="34" charset="0"/>
                <a:cs typeface="Arial" panose="020B0604020202020204" pitchFamily="34" charset="0"/>
              </a:defRPr>
            </a:lvl4pPr>
            <a:lvl5pPr marL="2150903" indent="-238990" defTabSz="954297" eaLnBrk="0" hangingPunct="0">
              <a:defRPr sz="5000">
                <a:solidFill>
                  <a:srgbClr val="000000"/>
                </a:solidFill>
                <a:latin typeface="Arial" panose="020B0604020202020204" pitchFamily="34" charset="0"/>
                <a:cs typeface="Arial" panose="020B0604020202020204" pitchFamily="34" charset="0"/>
              </a:defRPr>
            </a:lvl5pPr>
            <a:lvl6pPr marL="2628881"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6858"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4838"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2815"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pPr eaLnBrk="1" hangingPunct="1"/>
            <a:fld id="{E48B17CF-B2CA-47D7-A859-7F184B6BC665}" type="slidenum">
              <a:rPr lang="en-US" sz="1300">
                <a:solidFill>
                  <a:schemeClr val="tx1"/>
                </a:solidFill>
              </a:rPr>
              <a:pPr eaLnBrk="1" hangingPunct="1"/>
              <a:t>1</a:t>
            </a:fld>
            <a:endParaRPr lang="en-US" sz="1300">
              <a:solidFill>
                <a:schemeClr val="tx1"/>
              </a:solidFill>
            </a:endParaRPr>
          </a:p>
        </p:txBody>
      </p:sp>
    </p:spTree>
    <p:extLst>
      <p:ext uri="{BB962C8B-B14F-4D97-AF65-F5344CB8AC3E}">
        <p14:creationId xmlns:p14="http://schemas.microsoft.com/office/powerpoint/2010/main" val="4291367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cs typeface="Arial" panose="020B0604020202020204" pitchFamily="34" charset="0"/>
              </a:rPr>
              <a:t>The curb side drop offs will be on Natoma Street south of the Grand Hall and on Minna Street.  The bus drop off will be on Mission Street in front of Mission Square and boarding will occur at the Bus Plaza. Natoma Street east of Second Street will become a dedicated Pedestrian Way. </a:t>
            </a:r>
          </a:p>
          <a:p>
            <a:pPr eaLnBrk="1" hangingPunct="1">
              <a:spcBef>
                <a:spcPct val="0"/>
              </a:spcBef>
            </a:pPr>
            <a:endParaRPr lang="en-US" altLang="en-US" b="1" smtClean="0">
              <a:latin typeface="Arial" panose="020B0604020202020204" pitchFamily="34" charset="0"/>
              <a:cs typeface="Arial" panose="020B0604020202020204" pitchFamily="34" charset="0"/>
            </a:endParaRPr>
          </a:p>
          <a:p>
            <a:pPr eaLnBrk="1" hangingPunct="1">
              <a:spcBef>
                <a:spcPct val="0"/>
              </a:spcBef>
            </a:pPr>
            <a:r>
              <a:rPr lang="en-US" altLang="en-US" b="1" smtClean="0">
                <a:latin typeface="Arial" panose="020B0604020202020204" pitchFamily="34" charset="0"/>
                <a:cs typeface="Arial" panose="020B0604020202020204" pitchFamily="34" charset="0"/>
              </a:rPr>
              <a:t>The Second Level is programmed as a commercial space retail and office tenants. </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884">
              <a:defRPr sz="5000">
                <a:solidFill>
                  <a:srgbClr val="000000"/>
                </a:solidFill>
                <a:latin typeface="Arial" panose="020B0604020202020204" pitchFamily="34" charset="0"/>
                <a:cs typeface="Arial" panose="020B0604020202020204" pitchFamily="34" charset="0"/>
              </a:defRPr>
            </a:lvl1pPr>
            <a:lvl2pPr marL="775080" indent="-297087" defTabSz="980884">
              <a:defRPr sz="5000">
                <a:solidFill>
                  <a:srgbClr val="000000"/>
                </a:solidFill>
                <a:latin typeface="Arial" panose="020B0604020202020204" pitchFamily="34" charset="0"/>
                <a:cs typeface="Arial" panose="020B0604020202020204" pitchFamily="34" charset="0"/>
              </a:defRPr>
            </a:lvl2pPr>
            <a:lvl3pPr marL="1194985" indent="-238997" defTabSz="980884">
              <a:defRPr sz="5000">
                <a:solidFill>
                  <a:srgbClr val="000000"/>
                </a:solidFill>
                <a:latin typeface="Arial" panose="020B0604020202020204" pitchFamily="34" charset="0"/>
                <a:cs typeface="Arial" panose="020B0604020202020204" pitchFamily="34" charset="0"/>
              </a:defRPr>
            </a:lvl3pPr>
            <a:lvl4pPr marL="1674639" indent="-238997" defTabSz="980884">
              <a:defRPr sz="5000">
                <a:solidFill>
                  <a:srgbClr val="000000"/>
                </a:solidFill>
                <a:latin typeface="Arial" panose="020B0604020202020204" pitchFamily="34" charset="0"/>
                <a:cs typeface="Arial" panose="020B0604020202020204" pitchFamily="34" charset="0"/>
              </a:defRPr>
            </a:lvl4pPr>
            <a:lvl5pPr marL="2152632" indent="-238997" defTabSz="980884">
              <a:defRPr sz="5000">
                <a:solidFill>
                  <a:srgbClr val="000000"/>
                </a:solidFill>
                <a:latin typeface="Arial" panose="020B0604020202020204" pitchFamily="34" charset="0"/>
                <a:cs typeface="Arial" panose="020B0604020202020204" pitchFamily="34" charset="0"/>
              </a:defRPr>
            </a:lvl5pPr>
            <a:lvl6pPr marL="2630627"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8621"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6614"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4608"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fld id="{A2281312-A99B-4A5E-AF16-D40B0064EB1D}" type="slidenum">
              <a:rPr lang="en-US" altLang="en-US" sz="1200"/>
              <a:pPr/>
              <a:t>10</a:t>
            </a:fld>
            <a:endParaRPr lang="en-US" altLang="en-US" sz="1200"/>
          </a:p>
        </p:txBody>
      </p:sp>
    </p:spTree>
    <p:extLst>
      <p:ext uri="{BB962C8B-B14F-4D97-AF65-F5344CB8AC3E}">
        <p14:creationId xmlns:p14="http://schemas.microsoft.com/office/powerpoint/2010/main" val="396469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cs typeface="Arial" panose="020B0604020202020204" pitchFamily="34" charset="0"/>
              </a:rPr>
              <a:t>The Bus Deck Level provides 37 bus bays for use by as many as five bus operators.  Its straightforward, linear organization promotes a clear and intuitive flow of passengers to and from buses.</a:t>
            </a:r>
          </a:p>
        </p:txBody>
      </p:sp>
      <p:sp>
        <p:nvSpPr>
          <p:cNvPr id="12186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884">
              <a:defRPr sz="5000">
                <a:solidFill>
                  <a:srgbClr val="000000"/>
                </a:solidFill>
                <a:latin typeface="Arial" panose="020B0604020202020204" pitchFamily="34" charset="0"/>
                <a:cs typeface="Arial" panose="020B0604020202020204" pitchFamily="34" charset="0"/>
              </a:defRPr>
            </a:lvl1pPr>
            <a:lvl2pPr marL="775080" indent="-297087" defTabSz="980884">
              <a:defRPr sz="5000">
                <a:solidFill>
                  <a:srgbClr val="000000"/>
                </a:solidFill>
                <a:latin typeface="Arial" panose="020B0604020202020204" pitchFamily="34" charset="0"/>
                <a:cs typeface="Arial" panose="020B0604020202020204" pitchFamily="34" charset="0"/>
              </a:defRPr>
            </a:lvl2pPr>
            <a:lvl3pPr marL="1194985" indent="-238997" defTabSz="980884">
              <a:defRPr sz="5000">
                <a:solidFill>
                  <a:srgbClr val="000000"/>
                </a:solidFill>
                <a:latin typeface="Arial" panose="020B0604020202020204" pitchFamily="34" charset="0"/>
                <a:cs typeface="Arial" panose="020B0604020202020204" pitchFamily="34" charset="0"/>
              </a:defRPr>
            </a:lvl3pPr>
            <a:lvl4pPr marL="1674639" indent="-238997" defTabSz="980884">
              <a:defRPr sz="5000">
                <a:solidFill>
                  <a:srgbClr val="000000"/>
                </a:solidFill>
                <a:latin typeface="Arial" panose="020B0604020202020204" pitchFamily="34" charset="0"/>
                <a:cs typeface="Arial" panose="020B0604020202020204" pitchFamily="34" charset="0"/>
              </a:defRPr>
            </a:lvl4pPr>
            <a:lvl5pPr marL="2152632" indent="-238997" defTabSz="980884">
              <a:defRPr sz="5000">
                <a:solidFill>
                  <a:srgbClr val="000000"/>
                </a:solidFill>
                <a:latin typeface="Arial" panose="020B0604020202020204" pitchFamily="34" charset="0"/>
                <a:cs typeface="Arial" panose="020B0604020202020204" pitchFamily="34" charset="0"/>
              </a:defRPr>
            </a:lvl5pPr>
            <a:lvl6pPr marL="2630627"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8621"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6614"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4608"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r>
              <a:rPr lang="en-US" altLang="en-US" sz="1200"/>
              <a:t>TRANSBAY JOINT POWERS AUTHORITY</a:t>
            </a:r>
          </a:p>
        </p:txBody>
      </p:sp>
      <p:sp>
        <p:nvSpPr>
          <p:cNvPr id="12186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884">
              <a:defRPr sz="5000">
                <a:solidFill>
                  <a:srgbClr val="000000"/>
                </a:solidFill>
                <a:latin typeface="Arial" panose="020B0604020202020204" pitchFamily="34" charset="0"/>
                <a:cs typeface="Arial" panose="020B0604020202020204" pitchFamily="34" charset="0"/>
              </a:defRPr>
            </a:lvl1pPr>
            <a:lvl2pPr marL="775080" indent="-297087" defTabSz="980884">
              <a:defRPr sz="5000">
                <a:solidFill>
                  <a:srgbClr val="000000"/>
                </a:solidFill>
                <a:latin typeface="Arial" panose="020B0604020202020204" pitchFamily="34" charset="0"/>
                <a:cs typeface="Arial" panose="020B0604020202020204" pitchFamily="34" charset="0"/>
              </a:defRPr>
            </a:lvl2pPr>
            <a:lvl3pPr marL="1194985" indent="-238997" defTabSz="980884">
              <a:defRPr sz="5000">
                <a:solidFill>
                  <a:srgbClr val="000000"/>
                </a:solidFill>
                <a:latin typeface="Arial" panose="020B0604020202020204" pitchFamily="34" charset="0"/>
                <a:cs typeface="Arial" panose="020B0604020202020204" pitchFamily="34" charset="0"/>
              </a:defRPr>
            </a:lvl3pPr>
            <a:lvl4pPr marL="1674639" indent="-238997" defTabSz="980884">
              <a:defRPr sz="5000">
                <a:solidFill>
                  <a:srgbClr val="000000"/>
                </a:solidFill>
                <a:latin typeface="Arial" panose="020B0604020202020204" pitchFamily="34" charset="0"/>
                <a:cs typeface="Arial" panose="020B0604020202020204" pitchFamily="34" charset="0"/>
              </a:defRPr>
            </a:lvl4pPr>
            <a:lvl5pPr marL="2152632" indent="-238997" defTabSz="980884">
              <a:defRPr sz="5000">
                <a:solidFill>
                  <a:srgbClr val="000000"/>
                </a:solidFill>
                <a:latin typeface="Arial" panose="020B0604020202020204" pitchFamily="34" charset="0"/>
                <a:cs typeface="Arial" panose="020B0604020202020204" pitchFamily="34" charset="0"/>
              </a:defRPr>
            </a:lvl5pPr>
            <a:lvl6pPr marL="2630627"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8621"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6614"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4608"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r>
              <a:rPr lang="en-US" altLang="en-US" sz="1200"/>
              <a:t>Caltrans Transportation Planners (2may2013)</a:t>
            </a:r>
          </a:p>
        </p:txBody>
      </p:sp>
      <p:sp>
        <p:nvSpPr>
          <p:cNvPr id="12186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884">
              <a:defRPr sz="5000">
                <a:solidFill>
                  <a:srgbClr val="000000"/>
                </a:solidFill>
                <a:latin typeface="Arial" panose="020B0604020202020204" pitchFamily="34" charset="0"/>
                <a:cs typeface="Arial" panose="020B0604020202020204" pitchFamily="34" charset="0"/>
              </a:defRPr>
            </a:lvl1pPr>
            <a:lvl2pPr marL="775080" indent="-297087" defTabSz="980884">
              <a:defRPr sz="5000">
                <a:solidFill>
                  <a:srgbClr val="000000"/>
                </a:solidFill>
                <a:latin typeface="Arial" panose="020B0604020202020204" pitchFamily="34" charset="0"/>
                <a:cs typeface="Arial" panose="020B0604020202020204" pitchFamily="34" charset="0"/>
              </a:defRPr>
            </a:lvl2pPr>
            <a:lvl3pPr marL="1194985" indent="-238997" defTabSz="980884">
              <a:defRPr sz="5000">
                <a:solidFill>
                  <a:srgbClr val="000000"/>
                </a:solidFill>
                <a:latin typeface="Arial" panose="020B0604020202020204" pitchFamily="34" charset="0"/>
                <a:cs typeface="Arial" panose="020B0604020202020204" pitchFamily="34" charset="0"/>
              </a:defRPr>
            </a:lvl3pPr>
            <a:lvl4pPr marL="1674639" indent="-238997" defTabSz="980884">
              <a:defRPr sz="5000">
                <a:solidFill>
                  <a:srgbClr val="000000"/>
                </a:solidFill>
                <a:latin typeface="Arial" panose="020B0604020202020204" pitchFamily="34" charset="0"/>
                <a:cs typeface="Arial" panose="020B0604020202020204" pitchFamily="34" charset="0"/>
              </a:defRPr>
            </a:lvl4pPr>
            <a:lvl5pPr marL="2152632" indent="-238997" defTabSz="980884">
              <a:defRPr sz="5000">
                <a:solidFill>
                  <a:srgbClr val="000000"/>
                </a:solidFill>
                <a:latin typeface="Arial" panose="020B0604020202020204" pitchFamily="34" charset="0"/>
                <a:cs typeface="Arial" panose="020B0604020202020204" pitchFamily="34" charset="0"/>
              </a:defRPr>
            </a:lvl5pPr>
            <a:lvl6pPr marL="2630627"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8621"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6614"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4608"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fld id="{EDF3D7A0-9F46-484B-B863-AF00E8D10C9C}" type="slidenum">
              <a:rPr lang="en-US" altLang="en-US" sz="1200"/>
              <a:pPr/>
              <a:t>11</a:t>
            </a:fld>
            <a:endParaRPr lang="en-US" altLang="en-US" sz="1200"/>
          </a:p>
        </p:txBody>
      </p:sp>
    </p:spTree>
    <p:extLst>
      <p:ext uri="{BB962C8B-B14F-4D97-AF65-F5344CB8AC3E}">
        <p14:creationId xmlns:p14="http://schemas.microsoft.com/office/powerpoint/2010/main" val="217159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cs typeface="Arial" panose="020B0604020202020204" pitchFamily="34" charset="0"/>
              </a:rPr>
              <a:t>The 5.4-acre rooftop park will have over a dozen smaller gardens keyed to a variety of natural environments. Active and passive uses are woven into the natural landscape, with features ranging from a music amphitheater for up to 1,000 people, restaurant, café, and a children’s playground.   One of the Park’s central feature will be a 1,000-foot-long fountain with jets of water triggered by the movement of the buses arriving and departing below.</a:t>
            </a: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884">
              <a:defRPr sz="5000">
                <a:solidFill>
                  <a:srgbClr val="000000"/>
                </a:solidFill>
                <a:latin typeface="Arial" panose="020B0604020202020204" pitchFamily="34" charset="0"/>
                <a:cs typeface="Arial" panose="020B0604020202020204" pitchFamily="34" charset="0"/>
              </a:defRPr>
            </a:lvl1pPr>
            <a:lvl2pPr marL="775080" indent="-297087" defTabSz="980884">
              <a:defRPr sz="5000">
                <a:solidFill>
                  <a:srgbClr val="000000"/>
                </a:solidFill>
                <a:latin typeface="Arial" panose="020B0604020202020204" pitchFamily="34" charset="0"/>
                <a:cs typeface="Arial" panose="020B0604020202020204" pitchFamily="34" charset="0"/>
              </a:defRPr>
            </a:lvl2pPr>
            <a:lvl3pPr marL="1194985" indent="-238997" defTabSz="980884">
              <a:defRPr sz="5000">
                <a:solidFill>
                  <a:srgbClr val="000000"/>
                </a:solidFill>
                <a:latin typeface="Arial" panose="020B0604020202020204" pitchFamily="34" charset="0"/>
                <a:cs typeface="Arial" panose="020B0604020202020204" pitchFamily="34" charset="0"/>
              </a:defRPr>
            </a:lvl3pPr>
            <a:lvl4pPr marL="1674639" indent="-238997" defTabSz="980884">
              <a:defRPr sz="5000">
                <a:solidFill>
                  <a:srgbClr val="000000"/>
                </a:solidFill>
                <a:latin typeface="Arial" panose="020B0604020202020204" pitchFamily="34" charset="0"/>
                <a:cs typeface="Arial" panose="020B0604020202020204" pitchFamily="34" charset="0"/>
              </a:defRPr>
            </a:lvl4pPr>
            <a:lvl5pPr marL="2152632" indent="-238997" defTabSz="980884">
              <a:defRPr sz="5000">
                <a:solidFill>
                  <a:srgbClr val="000000"/>
                </a:solidFill>
                <a:latin typeface="Arial" panose="020B0604020202020204" pitchFamily="34" charset="0"/>
                <a:cs typeface="Arial" panose="020B0604020202020204" pitchFamily="34" charset="0"/>
              </a:defRPr>
            </a:lvl5pPr>
            <a:lvl6pPr marL="2630627"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8621"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6614"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4608" indent="-238997" defTabSz="980884"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fld id="{AF959C8B-1BB9-477A-9BBC-B99C9FC2C1CD}" type="slidenum">
              <a:rPr lang="en-US" altLang="en-US" sz="1200"/>
              <a:pPr/>
              <a:t>12</a:t>
            </a:fld>
            <a:endParaRPr lang="en-US" altLang="en-US" sz="1200"/>
          </a:p>
        </p:txBody>
      </p:sp>
    </p:spTree>
    <p:extLst>
      <p:ext uri="{BB962C8B-B14F-4D97-AF65-F5344CB8AC3E}">
        <p14:creationId xmlns:p14="http://schemas.microsoft.com/office/powerpoint/2010/main" val="155414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Grand Hall is suffused with daylight and luminous colors.  In the center of the Grand Hall is the Light Column.  Reaching from the Lower Concourse up to the Park, it is topped with an expansive domed skylight.  This structural element brings natural light deep into the interior.  Escalators and elevators up to the Bus level and Park or down to the Lower Concourse are easily visible.</a:t>
            </a:r>
            <a:endParaRPr lang="en-US" dirty="0"/>
          </a:p>
        </p:txBody>
      </p:sp>
      <p:sp>
        <p:nvSpPr>
          <p:cNvPr id="4" name="Slide Number Placeholder 3"/>
          <p:cNvSpPr>
            <a:spLocks noGrp="1"/>
          </p:cNvSpPr>
          <p:nvPr>
            <p:ph type="sldNum" sz="quarter" idx="10"/>
          </p:nvPr>
        </p:nvSpPr>
        <p:spPr/>
        <p:txBody>
          <a:bodyPr/>
          <a:lstStyle/>
          <a:p>
            <a:fld id="{8795AF7A-1F81-4E9C-B557-1BBC856BAC1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553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Bus Level, like the entire Transit Center, is very accessible to all users.  The paths to and from buses are clear and straightforward.  The Bus Level runs the length of the building with a total of 37 bus bays.  Like the rest of the building, the Bus Level will be naturally lit.  Visible in the ceiling are points of daylight brought in from the Park through light tubes.</a:t>
            </a:r>
          </a:p>
        </p:txBody>
      </p:sp>
      <p:sp>
        <p:nvSpPr>
          <p:cNvPr id="132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8971548-0D06-44D8-A677-83771DAFB309}" type="slidenum">
              <a:rPr lang="en-US">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74411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Visitors arriving to the park are greeted by a beautiful grove of trees, lawns and a fountain.  There are views of San Francisco Bay to the east and the Financial District to the north and west.  A new residential and mixed-use neighborhood to the south will bring additional visitors to the park.</a:t>
            </a:r>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67F1213-C9CE-4631-8911-E4713FC92427}"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98736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1E3017-6681-43EF-935D-D60B390D2705}" type="slidenum">
              <a:rPr lang="en-US" smtClean="0">
                <a:solidFill>
                  <a:prstClr val="black"/>
                </a:solidFill>
              </a:rPr>
              <a:pPr fontAlgn="base">
                <a:spcBef>
                  <a:spcPct val="0"/>
                </a:spcBef>
                <a:spcAft>
                  <a:spcPct val="0"/>
                </a:spcAft>
                <a:defRPr/>
              </a:pPr>
              <a:t>16</a:t>
            </a:fld>
            <a:endParaRPr lang="en-US" smtClean="0">
              <a:solidFill>
                <a:prstClr val="black"/>
              </a:solidFill>
            </a:endParaRPr>
          </a:p>
        </p:txBody>
      </p:sp>
      <p:sp>
        <p:nvSpPr>
          <p:cNvPr id="35843"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At night, the Transit Center’s structural trusses will be illuminated through the elegant exterior veil.</a:t>
            </a:r>
          </a:p>
        </p:txBody>
      </p:sp>
    </p:spTree>
    <p:extLst>
      <p:ext uri="{BB962C8B-B14F-4D97-AF65-F5344CB8AC3E}">
        <p14:creationId xmlns:p14="http://schemas.microsoft.com/office/powerpoint/2010/main" val="2478054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7AB359AC-A84F-4A75-86BA-CC49A8EFB491}" type="slidenum">
              <a:rPr lang="en-US" sz="1300">
                <a:solidFill>
                  <a:schemeClr val="tx1"/>
                </a:solidFill>
              </a:rPr>
              <a:pPr eaLnBrk="1" hangingPunct="1"/>
              <a:t>17</a:t>
            </a:fld>
            <a:endParaRPr lang="en-US" sz="1300">
              <a:solidFill>
                <a:schemeClr val="tx1"/>
              </a:solidFill>
            </a:endParaRPr>
          </a:p>
        </p:txBody>
      </p:sp>
    </p:spTree>
    <p:extLst>
      <p:ext uri="{BB962C8B-B14F-4D97-AF65-F5344CB8AC3E}">
        <p14:creationId xmlns:p14="http://schemas.microsoft.com/office/powerpoint/2010/main" val="29041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72A797-AEFE-4391-9D67-49D583124F0C}" type="slidenum">
              <a:rPr lang="en-US" smtClean="0"/>
              <a:pPr/>
              <a:t>18</a:t>
            </a:fld>
            <a:endParaRPr lang="en-US"/>
          </a:p>
        </p:txBody>
      </p:sp>
    </p:spTree>
    <p:extLst>
      <p:ext uri="{BB962C8B-B14F-4D97-AF65-F5344CB8AC3E}">
        <p14:creationId xmlns:p14="http://schemas.microsoft.com/office/powerpoint/2010/main" val="3220588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72A797-AEFE-4391-9D67-49D583124F0C}" type="slidenum">
              <a:rPr lang="en-US" smtClean="0"/>
              <a:pPr/>
              <a:t>19</a:t>
            </a:fld>
            <a:endParaRPr lang="en-US"/>
          </a:p>
        </p:txBody>
      </p:sp>
    </p:spTree>
    <p:extLst>
      <p:ext uri="{BB962C8B-B14F-4D97-AF65-F5344CB8AC3E}">
        <p14:creationId xmlns:p14="http://schemas.microsoft.com/office/powerpoint/2010/main" val="250903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C7805B3F-E7FA-4A4A-ACE2-7155B2081439}" type="slidenum">
              <a:rPr lang="en-US" sz="1300"/>
              <a:pPr eaLnBrk="1" hangingPunct="1"/>
              <a:t>2</a:t>
            </a:fld>
            <a:endParaRPr lang="en-US" sz="1300"/>
          </a:p>
        </p:txBody>
      </p:sp>
    </p:spTree>
    <p:extLst>
      <p:ext uri="{BB962C8B-B14F-4D97-AF65-F5344CB8AC3E}">
        <p14:creationId xmlns:p14="http://schemas.microsoft.com/office/powerpoint/2010/main" val="4098384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72A797-AEFE-4391-9D67-49D583124F0C}" type="slidenum">
              <a:rPr lang="en-US" smtClean="0"/>
              <a:pPr/>
              <a:t>20</a:t>
            </a:fld>
            <a:endParaRPr lang="en-US"/>
          </a:p>
        </p:txBody>
      </p:sp>
    </p:spTree>
    <p:extLst>
      <p:ext uri="{BB962C8B-B14F-4D97-AF65-F5344CB8AC3E}">
        <p14:creationId xmlns:p14="http://schemas.microsoft.com/office/powerpoint/2010/main" val="1544850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72A797-AEFE-4391-9D67-49D583124F0C}" type="slidenum">
              <a:rPr lang="en-US" smtClean="0"/>
              <a:pPr/>
              <a:t>22</a:t>
            </a:fld>
            <a:endParaRPr lang="en-US"/>
          </a:p>
        </p:txBody>
      </p:sp>
    </p:spTree>
    <p:extLst>
      <p:ext uri="{BB962C8B-B14F-4D97-AF65-F5344CB8AC3E}">
        <p14:creationId xmlns:p14="http://schemas.microsoft.com/office/powerpoint/2010/main" val="4169975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72A797-AEFE-4391-9D67-49D583124F0C}" type="slidenum">
              <a:rPr lang="en-US" smtClean="0"/>
              <a:pPr/>
              <a:t>23</a:t>
            </a:fld>
            <a:endParaRPr lang="en-US"/>
          </a:p>
        </p:txBody>
      </p:sp>
    </p:spTree>
    <p:extLst>
      <p:ext uri="{BB962C8B-B14F-4D97-AF65-F5344CB8AC3E}">
        <p14:creationId xmlns:p14="http://schemas.microsoft.com/office/powerpoint/2010/main" val="1352919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72A797-AEFE-4391-9D67-49D583124F0C}" type="slidenum">
              <a:rPr lang="en-US" smtClean="0"/>
              <a:pPr/>
              <a:t>24</a:t>
            </a:fld>
            <a:endParaRPr lang="en-US"/>
          </a:p>
        </p:txBody>
      </p:sp>
    </p:spTree>
    <p:extLst>
      <p:ext uri="{BB962C8B-B14F-4D97-AF65-F5344CB8AC3E}">
        <p14:creationId xmlns:p14="http://schemas.microsoft.com/office/powerpoint/2010/main" val="1365647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A4F7B994-25D5-459C-8CE4-E9F551CB43DC}" type="slidenum">
              <a:rPr lang="en-US" sz="1300">
                <a:solidFill>
                  <a:schemeClr val="tx1"/>
                </a:solidFill>
              </a:rPr>
              <a:pPr eaLnBrk="1" hangingPunct="1"/>
              <a:t>39</a:t>
            </a:fld>
            <a:endParaRPr lang="en-US" sz="1300">
              <a:solidFill>
                <a:schemeClr val="tx1"/>
              </a:solidFill>
            </a:endParaRPr>
          </a:p>
        </p:txBody>
      </p:sp>
    </p:spTree>
    <p:extLst>
      <p:ext uri="{BB962C8B-B14F-4D97-AF65-F5344CB8AC3E}">
        <p14:creationId xmlns:p14="http://schemas.microsoft.com/office/powerpoint/2010/main" val="4205688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A4F7B994-25D5-459C-8CE4-E9F551CB43DC}" type="slidenum">
              <a:rPr lang="en-US" sz="1300">
                <a:solidFill>
                  <a:schemeClr val="tx1"/>
                </a:solidFill>
              </a:rPr>
              <a:pPr eaLnBrk="1" hangingPunct="1"/>
              <a:t>40</a:t>
            </a:fld>
            <a:endParaRPr lang="en-US" sz="1300">
              <a:solidFill>
                <a:schemeClr val="tx1"/>
              </a:solidFill>
            </a:endParaRPr>
          </a:p>
        </p:txBody>
      </p:sp>
    </p:spTree>
    <p:extLst>
      <p:ext uri="{BB962C8B-B14F-4D97-AF65-F5344CB8AC3E}">
        <p14:creationId xmlns:p14="http://schemas.microsoft.com/office/powerpoint/2010/main" val="1975220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A4F7B994-25D5-459C-8CE4-E9F551CB43DC}" type="slidenum">
              <a:rPr lang="en-US" sz="1300">
                <a:solidFill>
                  <a:schemeClr val="tx1"/>
                </a:solidFill>
              </a:rPr>
              <a:pPr eaLnBrk="1" hangingPunct="1"/>
              <a:t>41</a:t>
            </a:fld>
            <a:endParaRPr lang="en-US" sz="1300">
              <a:solidFill>
                <a:schemeClr val="tx1"/>
              </a:solidFill>
            </a:endParaRPr>
          </a:p>
        </p:txBody>
      </p:sp>
    </p:spTree>
    <p:extLst>
      <p:ext uri="{BB962C8B-B14F-4D97-AF65-F5344CB8AC3E}">
        <p14:creationId xmlns:p14="http://schemas.microsoft.com/office/powerpoint/2010/main" val="3443237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A4F7B994-25D5-459C-8CE4-E9F551CB43DC}" type="slidenum">
              <a:rPr lang="en-US" sz="1300">
                <a:solidFill>
                  <a:schemeClr val="tx1"/>
                </a:solidFill>
              </a:rPr>
              <a:pPr eaLnBrk="1" hangingPunct="1"/>
              <a:t>42</a:t>
            </a:fld>
            <a:endParaRPr lang="en-US" sz="1300">
              <a:solidFill>
                <a:schemeClr val="tx1"/>
              </a:solidFill>
            </a:endParaRPr>
          </a:p>
        </p:txBody>
      </p:sp>
    </p:spTree>
    <p:extLst>
      <p:ext uri="{BB962C8B-B14F-4D97-AF65-F5344CB8AC3E}">
        <p14:creationId xmlns:p14="http://schemas.microsoft.com/office/powerpoint/2010/main" val="1137983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297" eaLnBrk="0" hangingPunct="0">
              <a:defRPr sz="5000">
                <a:solidFill>
                  <a:srgbClr val="000000"/>
                </a:solidFill>
                <a:latin typeface="Arial" panose="020B0604020202020204" pitchFamily="34" charset="0"/>
                <a:cs typeface="Arial" panose="020B0604020202020204" pitchFamily="34" charset="0"/>
              </a:defRPr>
            </a:lvl1pPr>
            <a:lvl2pPr marL="776715" indent="-298736" defTabSz="954297" eaLnBrk="0" hangingPunct="0">
              <a:defRPr sz="5000">
                <a:solidFill>
                  <a:srgbClr val="000000"/>
                </a:solidFill>
                <a:latin typeface="Arial" panose="020B0604020202020204" pitchFamily="34" charset="0"/>
                <a:cs typeface="Arial" panose="020B0604020202020204" pitchFamily="34" charset="0"/>
              </a:defRPr>
            </a:lvl2pPr>
            <a:lvl3pPr marL="1194946" indent="-238990" defTabSz="954297" eaLnBrk="0" hangingPunct="0">
              <a:defRPr sz="5000">
                <a:solidFill>
                  <a:srgbClr val="000000"/>
                </a:solidFill>
                <a:latin typeface="Arial" panose="020B0604020202020204" pitchFamily="34" charset="0"/>
                <a:cs typeface="Arial" panose="020B0604020202020204" pitchFamily="34" charset="0"/>
              </a:defRPr>
            </a:lvl3pPr>
            <a:lvl4pPr marL="1672923" indent="-238990" defTabSz="954297" eaLnBrk="0" hangingPunct="0">
              <a:defRPr sz="5000">
                <a:solidFill>
                  <a:srgbClr val="000000"/>
                </a:solidFill>
                <a:latin typeface="Arial" panose="020B0604020202020204" pitchFamily="34" charset="0"/>
                <a:cs typeface="Arial" panose="020B0604020202020204" pitchFamily="34" charset="0"/>
              </a:defRPr>
            </a:lvl4pPr>
            <a:lvl5pPr marL="2150903" indent="-238990" defTabSz="954297" eaLnBrk="0" hangingPunct="0">
              <a:defRPr sz="5000">
                <a:solidFill>
                  <a:srgbClr val="000000"/>
                </a:solidFill>
                <a:latin typeface="Arial" panose="020B0604020202020204" pitchFamily="34" charset="0"/>
                <a:cs typeface="Arial" panose="020B0604020202020204" pitchFamily="34" charset="0"/>
              </a:defRPr>
            </a:lvl5pPr>
            <a:lvl6pPr marL="2628881"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6858"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4838"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2815" indent="-238990" defTabSz="95429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pPr eaLnBrk="1" hangingPunct="1"/>
            <a:fld id="{7AB359AC-A84F-4A75-86BA-CC49A8EFB491}" type="slidenum">
              <a:rPr lang="en-US" sz="1300">
                <a:solidFill>
                  <a:schemeClr val="tx1"/>
                </a:solidFill>
              </a:rPr>
              <a:pPr eaLnBrk="1" hangingPunct="1"/>
              <a:t>45</a:t>
            </a:fld>
            <a:endParaRPr lang="en-US" sz="1300">
              <a:solidFill>
                <a:schemeClr val="tx1"/>
              </a:solidFill>
            </a:endParaRPr>
          </a:p>
        </p:txBody>
      </p:sp>
    </p:spTree>
    <p:extLst>
      <p:ext uri="{BB962C8B-B14F-4D97-AF65-F5344CB8AC3E}">
        <p14:creationId xmlns:p14="http://schemas.microsoft.com/office/powerpoint/2010/main" val="2156178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7AB359AC-A84F-4A75-86BA-CC49A8EFB491}" type="slidenum">
              <a:rPr lang="en-US" sz="1300">
                <a:solidFill>
                  <a:schemeClr val="tx1"/>
                </a:solidFill>
              </a:rPr>
              <a:pPr eaLnBrk="1" hangingPunct="1"/>
              <a:t>46</a:t>
            </a:fld>
            <a:endParaRPr lang="en-US" sz="1300">
              <a:solidFill>
                <a:schemeClr val="tx1"/>
              </a:solidFill>
            </a:endParaRPr>
          </a:p>
        </p:txBody>
      </p:sp>
    </p:spTree>
    <p:extLst>
      <p:ext uri="{BB962C8B-B14F-4D97-AF65-F5344CB8AC3E}">
        <p14:creationId xmlns:p14="http://schemas.microsoft.com/office/powerpoint/2010/main" val="259970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Transbay Transit Center will provide a modern, state-of-the-art transit hub for downtown San Francisco.  The new facility will draw together modes of public and private transportation, creating a grand entry point to the city in the spirit of the great stations of the world.  The new Transit Center has and will spur development in the surrounding city blocks, anchoring the growth of a new residential mixed-use urban neighborhood.</a:t>
            </a:r>
            <a:endParaRPr lang="en-US" dirty="0"/>
          </a:p>
        </p:txBody>
      </p:sp>
      <p:sp>
        <p:nvSpPr>
          <p:cNvPr id="4" name="Slide Number Placeholder 3"/>
          <p:cNvSpPr>
            <a:spLocks noGrp="1"/>
          </p:cNvSpPr>
          <p:nvPr>
            <p:ph type="sldNum" sz="quarter" idx="10"/>
          </p:nvPr>
        </p:nvSpPr>
        <p:spPr/>
        <p:txBody>
          <a:bodyPr/>
          <a:lstStyle/>
          <a:p>
            <a:fld id="{8795AF7A-1F81-4E9C-B557-1BBC856BAC1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00735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7AB359AC-A84F-4A75-86BA-CC49A8EFB491}" type="slidenum">
              <a:rPr lang="en-US" sz="1300">
                <a:solidFill>
                  <a:schemeClr val="tx1"/>
                </a:solidFill>
              </a:rPr>
              <a:pPr eaLnBrk="1" hangingPunct="1"/>
              <a:t>47</a:t>
            </a:fld>
            <a:endParaRPr lang="en-US" sz="1300">
              <a:solidFill>
                <a:schemeClr val="tx1"/>
              </a:solidFill>
            </a:endParaRPr>
          </a:p>
        </p:txBody>
      </p:sp>
    </p:spTree>
    <p:extLst>
      <p:ext uri="{BB962C8B-B14F-4D97-AF65-F5344CB8AC3E}">
        <p14:creationId xmlns:p14="http://schemas.microsoft.com/office/powerpoint/2010/main" val="3132000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A4F7B994-25D5-459C-8CE4-E9F551CB43DC}" type="slidenum">
              <a:rPr lang="en-US" sz="1300">
                <a:solidFill>
                  <a:schemeClr val="tx1"/>
                </a:solidFill>
              </a:rPr>
              <a:pPr eaLnBrk="1" hangingPunct="1"/>
              <a:t>49</a:t>
            </a:fld>
            <a:endParaRPr lang="en-US" sz="1300">
              <a:solidFill>
                <a:schemeClr val="tx1"/>
              </a:solidFill>
            </a:endParaRPr>
          </a:p>
        </p:txBody>
      </p:sp>
    </p:spTree>
    <p:extLst>
      <p:ext uri="{BB962C8B-B14F-4D97-AF65-F5344CB8AC3E}">
        <p14:creationId xmlns:p14="http://schemas.microsoft.com/office/powerpoint/2010/main" val="2027880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Welcome!</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37" eaLnBrk="0" hangingPunct="0">
              <a:defRPr sz="5000">
                <a:solidFill>
                  <a:srgbClr val="000000"/>
                </a:solidFill>
                <a:latin typeface="Arial" panose="020B0604020202020204" pitchFamily="34" charset="0"/>
                <a:cs typeface="Arial" panose="020B0604020202020204" pitchFamily="34" charset="0"/>
              </a:defRPr>
            </a:lvl1pPr>
            <a:lvl2pPr marL="776829" indent="-298780" defTabSz="954437" eaLnBrk="0" hangingPunct="0">
              <a:defRPr sz="5000">
                <a:solidFill>
                  <a:srgbClr val="000000"/>
                </a:solidFill>
                <a:latin typeface="Arial" panose="020B0604020202020204" pitchFamily="34" charset="0"/>
                <a:cs typeface="Arial" panose="020B0604020202020204" pitchFamily="34" charset="0"/>
              </a:defRPr>
            </a:lvl2pPr>
            <a:lvl3pPr marL="1195121" indent="-239024" defTabSz="954437" eaLnBrk="0" hangingPunct="0">
              <a:defRPr sz="5000">
                <a:solidFill>
                  <a:srgbClr val="000000"/>
                </a:solidFill>
                <a:latin typeface="Arial" panose="020B0604020202020204" pitchFamily="34" charset="0"/>
                <a:cs typeface="Arial" panose="020B0604020202020204" pitchFamily="34" charset="0"/>
              </a:defRPr>
            </a:lvl3pPr>
            <a:lvl4pPr marL="1673169" indent="-239024" defTabSz="954437" eaLnBrk="0" hangingPunct="0">
              <a:defRPr sz="5000">
                <a:solidFill>
                  <a:srgbClr val="000000"/>
                </a:solidFill>
                <a:latin typeface="Arial" panose="020B0604020202020204" pitchFamily="34" charset="0"/>
                <a:cs typeface="Arial" panose="020B0604020202020204" pitchFamily="34" charset="0"/>
              </a:defRPr>
            </a:lvl4pPr>
            <a:lvl5pPr marL="2151217" indent="-239024" defTabSz="954437" eaLnBrk="0" hangingPunct="0">
              <a:defRPr sz="5000">
                <a:solidFill>
                  <a:srgbClr val="000000"/>
                </a:solidFill>
                <a:latin typeface="Arial" panose="020B0604020202020204" pitchFamily="34" charset="0"/>
                <a:cs typeface="Arial" panose="020B0604020202020204" pitchFamily="34" charset="0"/>
              </a:defRPr>
            </a:lvl5pPr>
            <a:lvl6pPr marL="2629266" indent="-239024" defTabSz="95443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7314" indent="-239024" defTabSz="95443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5362" indent="-239024" defTabSz="95443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3411" indent="-239024" defTabSz="95443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pPr eaLnBrk="1" hangingPunct="1"/>
            <a:fld id="{B022FE09-6436-47D8-9B32-8E3C008DFF12}" type="slidenum">
              <a:rPr lang="en-US" altLang="en-US" sz="1300">
                <a:solidFill>
                  <a:schemeClr val="tx1"/>
                </a:solidFill>
              </a:rPr>
              <a:pPr eaLnBrk="1" hangingPunct="1"/>
              <a:t>50</a:t>
            </a:fld>
            <a:endParaRPr lang="en-US" altLang="en-US" sz="1300">
              <a:solidFill>
                <a:schemeClr val="tx1"/>
              </a:solidFill>
            </a:endParaRPr>
          </a:p>
        </p:txBody>
      </p:sp>
    </p:spTree>
    <p:extLst>
      <p:ext uri="{BB962C8B-B14F-4D97-AF65-F5344CB8AC3E}">
        <p14:creationId xmlns:p14="http://schemas.microsoft.com/office/powerpoint/2010/main" val="2550046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077" eaLnBrk="0" hangingPunct="0">
              <a:defRPr sz="5000">
                <a:solidFill>
                  <a:srgbClr val="000000"/>
                </a:solidFill>
                <a:latin typeface="Arial" panose="020B0604020202020204" pitchFamily="34" charset="0"/>
                <a:cs typeface="Arial" panose="020B0604020202020204" pitchFamily="34" charset="0"/>
              </a:defRPr>
            </a:lvl1pPr>
            <a:lvl2pPr marL="776829" indent="-298780" defTabSz="961077" eaLnBrk="0" hangingPunct="0">
              <a:defRPr sz="5000">
                <a:solidFill>
                  <a:srgbClr val="000000"/>
                </a:solidFill>
                <a:latin typeface="Arial" panose="020B0604020202020204" pitchFamily="34" charset="0"/>
                <a:cs typeface="Arial" panose="020B0604020202020204" pitchFamily="34" charset="0"/>
              </a:defRPr>
            </a:lvl2pPr>
            <a:lvl3pPr marL="1195121" indent="-239024" defTabSz="961077" eaLnBrk="0" hangingPunct="0">
              <a:defRPr sz="5000">
                <a:solidFill>
                  <a:srgbClr val="000000"/>
                </a:solidFill>
                <a:latin typeface="Arial" panose="020B0604020202020204" pitchFamily="34" charset="0"/>
                <a:cs typeface="Arial" panose="020B0604020202020204" pitchFamily="34" charset="0"/>
              </a:defRPr>
            </a:lvl3pPr>
            <a:lvl4pPr marL="1673169" indent="-239024" defTabSz="961077" eaLnBrk="0" hangingPunct="0">
              <a:defRPr sz="5000">
                <a:solidFill>
                  <a:srgbClr val="000000"/>
                </a:solidFill>
                <a:latin typeface="Arial" panose="020B0604020202020204" pitchFamily="34" charset="0"/>
                <a:cs typeface="Arial" panose="020B0604020202020204" pitchFamily="34" charset="0"/>
              </a:defRPr>
            </a:lvl4pPr>
            <a:lvl5pPr marL="2151217" indent="-239024" defTabSz="961077" eaLnBrk="0" hangingPunct="0">
              <a:defRPr sz="5000">
                <a:solidFill>
                  <a:srgbClr val="000000"/>
                </a:solidFill>
                <a:latin typeface="Arial" panose="020B0604020202020204" pitchFamily="34" charset="0"/>
                <a:cs typeface="Arial" panose="020B0604020202020204" pitchFamily="34" charset="0"/>
              </a:defRPr>
            </a:lvl5pPr>
            <a:lvl6pPr marL="2629266"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7314"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5362"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3411"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pPr eaLnBrk="1" hangingPunct="1"/>
            <a:fld id="{209595B1-EA11-4A41-9AD4-5E24D586F6EC}" type="slidenum">
              <a:rPr lang="en-US" altLang="en-US" sz="1300">
                <a:solidFill>
                  <a:schemeClr val="tx1"/>
                </a:solidFill>
              </a:rPr>
              <a:pPr eaLnBrk="1" hangingPunct="1"/>
              <a:t>51</a:t>
            </a:fld>
            <a:endParaRPr lang="en-US" altLang="en-US" sz="1300">
              <a:solidFill>
                <a:schemeClr val="tx1"/>
              </a:solidFill>
            </a:endParaRPr>
          </a:p>
        </p:txBody>
      </p:sp>
    </p:spTree>
    <p:extLst>
      <p:ext uri="{BB962C8B-B14F-4D97-AF65-F5344CB8AC3E}">
        <p14:creationId xmlns:p14="http://schemas.microsoft.com/office/powerpoint/2010/main" val="2899978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077" eaLnBrk="0" hangingPunct="0">
              <a:defRPr sz="5000">
                <a:solidFill>
                  <a:srgbClr val="000000"/>
                </a:solidFill>
                <a:latin typeface="Arial" panose="020B0604020202020204" pitchFamily="34" charset="0"/>
                <a:cs typeface="Arial" panose="020B0604020202020204" pitchFamily="34" charset="0"/>
              </a:defRPr>
            </a:lvl1pPr>
            <a:lvl2pPr marL="776829" indent="-298780" defTabSz="961077" eaLnBrk="0" hangingPunct="0">
              <a:defRPr sz="5000">
                <a:solidFill>
                  <a:srgbClr val="000000"/>
                </a:solidFill>
                <a:latin typeface="Arial" panose="020B0604020202020204" pitchFamily="34" charset="0"/>
                <a:cs typeface="Arial" panose="020B0604020202020204" pitchFamily="34" charset="0"/>
              </a:defRPr>
            </a:lvl2pPr>
            <a:lvl3pPr marL="1195121" indent="-239024" defTabSz="961077" eaLnBrk="0" hangingPunct="0">
              <a:defRPr sz="5000">
                <a:solidFill>
                  <a:srgbClr val="000000"/>
                </a:solidFill>
                <a:latin typeface="Arial" panose="020B0604020202020204" pitchFamily="34" charset="0"/>
                <a:cs typeface="Arial" panose="020B0604020202020204" pitchFamily="34" charset="0"/>
              </a:defRPr>
            </a:lvl3pPr>
            <a:lvl4pPr marL="1673169" indent="-239024" defTabSz="961077" eaLnBrk="0" hangingPunct="0">
              <a:defRPr sz="5000">
                <a:solidFill>
                  <a:srgbClr val="000000"/>
                </a:solidFill>
                <a:latin typeface="Arial" panose="020B0604020202020204" pitchFamily="34" charset="0"/>
                <a:cs typeface="Arial" panose="020B0604020202020204" pitchFamily="34" charset="0"/>
              </a:defRPr>
            </a:lvl4pPr>
            <a:lvl5pPr marL="2151217" indent="-239024" defTabSz="961077" eaLnBrk="0" hangingPunct="0">
              <a:defRPr sz="5000">
                <a:solidFill>
                  <a:srgbClr val="000000"/>
                </a:solidFill>
                <a:latin typeface="Arial" panose="020B0604020202020204" pitchFamily="34" charset="0"/>
                <a:cs typeface="Arial" panose="020B0604020202020204" pitchFamily="34" charset="0"/>
              </a:defRPr>
            </a:lvl5pPr>
            <a:lvl6pPr marL="2629266"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7314"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5362"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3411"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pPr eaLnBrk="1" hangingPunct="1"/>
            <a:fld id="{CAB0170E-50F7-4F97-AB34-F235DA008F55}" type="slidenum">
              <a:rPr lang="en-US" altLang="en-US" sz="1300">
                <a:solidFill>
                  <a:schemeClr val="tx1"/>
                </a:solidFill>
              </a:rPr>
              <a:pPr eaLnBrk="1" hangingPunct="1"/>
              <a:t>52</a:t>
            </a:fld>
            <a:endParaRPr lang="en-US" altLang="en-US" sz="1300">
              <a:solidFill>
                <a:schemeClr val="tx1"/>
              </a:solidFill>
            </a:endParaRPr>
          </a:p>
        </p:txBody>
      </p:sp>
    </p:spTree>
    <p:extLst>
      <p:ext uri="{BB962C8B-B14F-4D97-AF65-F5344CB8AC3E}">
        <p14:creationId xmlns:p14="http://schemas.microsoft.com/office/powerpoint/2010/main" val="3398933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077" eaLnBrk="0" hangingPunct="0">
              <a:defRPr sz="5000">
                <a:solidFill>
                  <a:srgbClr val="000000"/>
                </a:solidFill>
                <a:latin typeface="Arial" panose="020B0604020202020204" pitchFamily="34" charset="0"/>
                <a:cs typeface="Arial" panose="020B0604020202020204" pitchFamily="34" charset="0"/>
              </a:defRPr>
            </a:lvl1pPr>
            <a:lvl2pPr marL="776829" indent="-298780" defTabSz="961077" eaLnBrk="0" hangingPunct="0">
              <a:defRPr sz="5000">
                <a:solidFill>
                  <a:srgbClr val="000000"/>
                </a:solidFill>
                <a:latin typeface="Arial" panose="020B0604020202020204" pitchFamily="34" charset="0"/>
                <a:cs typeface="Arial" panose="020B0604020202020204" pitchFamily="34" charset="0"/>
              </a:defRPr>
            </a:lvl2pPr>
            <a:lvl3pPr marL="1195121" indent="-239024" defTabSz="961077" eaLnBrk="0" hangingPunct="0">
              <a:defRPr sz="5000">
                <a:solidFill>
                  <a:srgbClr val="000000"/>
                </a:solidFill>
                <a:latin typeface="Arial" panose="020B0604020202020204" pitchFamily="34" charset="0"/>
                <a:cs typeface="Arial" panose="020B0604020202020204" pitchFamily="34" charset="0"/>
              </a:defRPr>
            </a:lvl3pPr>
            <a:lvl4pPr marL="1673169" indent="-239024" defTabSz="961077" eaLnBrk="0" hangingPunct="0">
              <a:defRPr sz="5000">
                <a:solidFill>
                  <a:srgbClr val="000000"/>
                </a:solidFill>
                <a:latin typeface="Arial" panose="020B0604020202020204" pitchFamily="34" charset="0"/>
                <a:cs typeface="Arial" panose="020B0604020202020204" pitchFamily="34" charset="0"/>
              </a:defRPr>
            </a:lvl4pPr>
            <a:lvl5pPr marL="2151217" indent="-239024" defTabSz="961077" eaLnBrk="0" hangingPunct="0">
              <a:defRPr sz="5000">
                <a:solidFill>
                  <a:srgbClr val="000000"/>
                </a:solidFill>
                <a:latin typeface="Arial" panose="020B0604020202020204" pitchFamily="34" charset="0"/>
                <a:cs typeface="Arial" panose="020B0604020202020204" pitchFamily="34" charset="0"/>
              </a:defRPr>
            </a:lvl5pPr>
            <a:lvl6pPr marL="2629266"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7314"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5362"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3411"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pPr eaLnBrk="1" hangingPunct="1"/>
            <a:fld id="{C2695BBD-07FB-44EF-BDAB-5074F117AA43}" type="slidenum">
              <a:rPr lang="en-US" altLang="en-US" sz="1300">
                <a:solidFill>
                  <a:schemeClr val="tx1"/>
                </a:solidFill>
              </a:rPr>
              <a:pPr eaLnBrk="1" hangingPunct="1"/>
              <a:t>53</a:t>
            </a:fld>
            <a:endParaRPr lang="en-US" altLang="en-US" sz="1300">
              <a:solidFill>
                <a:schemeClr val="tx1"/>
              </a:solidFill>
            </a:endParaRPr>
          </a:p>
        </p:txBody>
      </p:sp>
    </p:spTree>
    <p:extLst>
      <p:ext uri="{BB962C8B-B14F-4D97-AF65-F5344CB8AC3E}">
        <p14:creationId xmlns:p14="http://schemas.microsoft.com/office/powerpoint/2010/main" val="2131129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077" eaLnBrk="0" hangingPunct="0">
              <a:defRPr sz="5000">
                <a:solidFill>
                  <a:srgbClr val="000000"/>
                </a:solidFill>
                <a:latin typeface="Arial" panose="020B0604020202020204" pitchFamily="34" charset="0"/>
                <a:cs typeface="Arial" panose="020B0604020202020204" pitchFamily="34" charset="0"/>
              </a:defRPr>
            </a:lvl1pPr>
            <a:lvl2pPr marL="776829" indent="-298780" defTabSz="961077" eaLnBrk="0" hangingPunct="0">
              <a:defRPr sz="5000">
                <a:solidFill>
                  <a:srgbClr val="000000"/>
                </a:solidFill>
                <a:latin typeface="Arial" panose="020B0604020202020204" pitchFamily="34" charset="0"/>
                <a:cs typeface="Arial" panose="020B0604020202020204" pitchFamily="34" charset="0"/>
              </a:defRPr>
            </a:lvl2pPr>
            <a:lvl3pPr marL="1195121" indent="-239024" defTabSz="961077" eaLnBrk="0" hangingPunct="0">
              <a:defRPr sz="5000">
                <a:solidFill>
                  <a:srgbClr val="000000"/>
                </a:solidFill>
                <a:latin typeface="Arial" panose="020B0604020202020204" pitchFamily="34" charset="0"/>
                <a:cs typeface="Arial" panose="020B0604020202020204" pitchFamily="34" charset="0"/>
              </a:defRPr>
            </a:lvl3pPr>
            <a:lvl4pPr marL="1673169" indent="-239024" defTabSz="961077" eaLnBrk="0" hangingPunct="0">
              <a:defRPr sz="5000">
                <a:solidFill>
                  <a:srgbClr val="000000"/>
                </a:solidFill>
                <a:latin typeface="Arial" panose="020B0604020202020204" pitchFamily="34" charset="0"/>
                <a:cs typeface="Arial" panose="020B0604020202020204" pitchFamily="34" charset="0"/>
              </a:defRPr>
            </a:lvl4pPr>
            <a:lvl5pPr marL="2151217" indent="-239024" defTabSz="961077" eaLnBrk="0" hangingPunct="0">
              <a:defRPr sz="5000">
                <a:solidFill>
                  <a:srgbClr val="000000"/>
                </a:solidFill>
                <a:latin typeface="Arial" panose="020B0604020202020204" pitchFamily="34" charset="0"/>
                <a:cs typeface="Arial" panose="020B0604020202020204" pitchFamily="34" charset="0"/>
              </a:defRPr>
            </a:lvl5pPr>
            <a:lvl6pPr marL="2629266"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6pPr>
            <a:lvl7pPr marL="3107314"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7pPr>
            <a:lvl8pPr marL="3585362"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8pPr>
            <a:lvl9pPr marL="4063411" indent="-239024" defTabSz="961077"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defRPr>
            </a:lvl9pPr>
          </a:lstStyle>
          <a:p>
            <a:pPr eaLnBrk="1" hangingPunct="1"/>
            <a:fld id="{67132DA2-116E-4078-A0B1-8BC4C9257284}" type="slidenum">
              <a:rPr lang="en-US" altLang="en-US" sz="1300">
                <a:solidFill>
                  <a:schemeClr val="tx1"/>
                </a:solidFill>
              </a:rPr>
              <a:pPr eaLnBrk="1" hangingPunct="1"/>
              <a:t>54</a:t>
            </a:fld>
            <a:endParaRPr lang="en-US" altLang="en-US" sz="1300">
              <a:solidFill>
                <a:schemeClr val="tx1"/>
              </a:solidFill>
            </a:endParaRPr>
          </a:p>
        </p:txBody>
      </p:sp>
    </p:spTree>
    <p:extLst>
      <p:ext uri="{BB962C8B-B14F-4D97-AF65-F5344CB8AC3E}">
        <p14:creationId xmlns:p14="http://schemas.microsoft.com/office/powerpoint/2010/main" val="2453263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189" eaLnBrk="0" hangingPunct="0">
              <a:defRPr sz="4600">
                <a:solidFill>
                  <a:srgbClr val="000000"/>
                </a:solidFill>
                <a:latin typeface="Arial" panose="020B0604020202020204" pitchFamily="34" charset="0"/>
                <a:cs typeface="Arial" panose="020B0604020202020204" pitchFamily="34" charset="0"/>
              </a:defRPr>
            </a:lvl1pPr>
            <a:lvl2pPr marL="718721" indent="-276432" defTabSz="889189" eaLnBrk="0" hangingPunct="0">
              <a:defRPr sz="4600">
                <a:solidFill>
                  <a:srgbClr val="000000"/>
                </a:solidFill>
                <a:latin typeface="Arial" panose="020B0604020202020204" pitchFamily="34" charset="0"/>
                <a:cs typeface="Arial" panose="020B0604020202020204" pitchFamily="34" charset="0"/>
              </a:defRPr>
            </a:lvl2pPr>
            <a:lvl3pPr marL="1105726" indent="-221145" defTabSz="889189" eaLnBrk="0" hangingPunct="0">
              <a:defRPr sz="4600">
                <a:solidFill>
                  <a:srgbClr val="000000"/>
                </a:solidFill>
                <a:latin typeface="Arial" panose="020B0604020202020204" pitchFamily="34" charset="0"/>
                <a:cs typeface="Arial" panose="020B0604020202020204" pitchFamily="34" charset="0"/>
              </a:defRPr>
            </a:lvl3pPr>
            <a:lvl4pPr marL="1548016" indent="-221145" defTabSz="889189" eaLnBrk="0" hangingPunct="0">
              <a:defRPr sz="4600">
                <a:solidFill>
                  <a:srgbClr val="000000"/>
                </a:solidFill>
                <a:latin typeface="Arial" panose="020B0604020202020204" pitchFamily="34" charset="0"/>
                <a:cs typeface="Arial" panose="020B0604020202020204" pitchFamily="34" charset="0"/>
              </a:defRPr>
            </a:lvl4pPr>
            <a:lvl5pPr marL="1990306" indent="-221145" defTabSz="889189" eaLnBrk="0" hangingPunct="0">
              <a:defRPr sz="4600">
                <a:solidFill>
                  <a:srgbClr val="000000"/>
                </a:solidFill>
                <a:latin typeface="Arial" panose="020B0604020202020204" pitchFamily="34" charset="0"/>
                <a:cs typeface="Arial" panose="020B0604020202020204" pitchFamily="34" charset="0"/>
              </a:defRPr>
            </a:lvl5pPr>
            <a:lvl6pPr marL="2432597"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6pPr>
            <a:lvl7pPr marL="2874887"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7pPr>
            <a:lvl8pPr marL="3317178"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8pPr>
            <a:lvl9pPr marL="3759467"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9pPr>
          </a:lstStyle>
          <a:p>
            <a:pPr eaLnBrk="1" hangingPunct="1"/>
            <a:fld id="{67132DA2-116E-4078-A0B1-8BC4C9257284}" type="slidenum">
              <a:rPr lang="en-US" altLang="en-US" sz="1200">
                <a:solidFill>
                  <a:schemeClr val="tx1"/>
                </a:solidFill>
              </a:rPr>
              <a:pPr eaLnBrk="1" hangingPunct="1"/>
              <a:t>55</a:t>
            </a:fld>
            <a:endParaRPr lang="en-US" altLang="en-US" sz="1200">
              <a:solidFill>
                <a:schemeClr val="tx1"/>
              </a:solidFill>
            </a:endParaRPr>
          </a:p>
        </p:txBody>
      </p:sp>
    </p:spTree>
    <p:extLst>
      <p:ext uri="{BB962C8B-B14F-4D97-AF65-F5344CB8AC3E}">
        <p14:creationId xmlns:p14="http://schemas.microsoft.com/office/powerpoint/2010/main" val="2474327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189" eaLnBrk="0" hangingPunct="0">
              <a:defRPr sz="4600">
                <a:solidFill>
                  <a:srgbClr val="000000"/>
                </a:solidFill>
                <a:latin typeface="Arial" panose="020B0604020202020204" pitchFamily="34" charset="0"/>
                <a:cs typeface="Arial" panose="020B0604020202020204" pitchFamily="34" charset="0"/>
              </a:defRPr>
            </a:lvl1pPr>
            <a:lvl2pPr marL="718721" indent="-276432" defTabSz="889189" eaLnBrk="0" hangingPunct="0">
              <a:defRPr sz="4600">
                <a:solidFill>
                  <a:srgbClr val="000000"/>
                </a:solidFill>
                <a:latin typeface="Arial" panose="020B0604020202020204" pitchFamily="34" charset="0"/>
                <a:cs typeface="Arial" panose="020B0604020202020204" pitchFamily="34" charset="0"/>
              </a:defRPr>
            </a:lvl2pPr>
            <a:lvl3pPr marL="1105726" indent="-221145" defTabSz="889189" eaLnBrk="0" hangingPunct="0">
              <a:defRPr sz="4600">
                <a:solidFill>
                  <a:srgbClr val="000000"/>
                </a:solidFill>
                <a:latin typeface="Arial" panose="020B0604020202020204" pitchFamily="34" charset="0"/>
                <a:cs typeface="Arial" panose="020B0604020202020204" pitchFamily="34" charset="0"/>
              </a:defRPr>
            </a:lvl3pPr>
            <a:lvl4pPr marL="1548016" indent="-221145" defTabSz="889189" eaLnBrk="0" hangingPunct="0">
              <a:defRPr sz="4600">
                <a:solidFill>
                  <a:srgbClr val="000000"/>
                </a:solidFill>
                <a:latin typeface="Arial" panose="020B0604020202020204" pitchFamily="34" charset="0"/>
                <a:cs typeface="Arial" panose="020B0604020202020204" pitchFamily="34" charset="0"/>
              </a:defRPr>
            </a:lvl4pPr>
            <a:lvl5pPr marL="1990306" indent="-221145" defTabSz="889189" eaLnBrk="0" hangingPunct="0">
              <a:defRPr sz="4600">
                <a:solidFill>
                  <a:srgbClr val="000000"/>
                </a:solidFill>
                <a:latin typeface="Arial" panose="020B0604020202020204" pitchFamily="34" charset="0"/>
                <a:cs typeface="Arial" panose="020B0604020202020204" pitchFamily="34" charset="0"/>
              </a:defRPr>
            </a:lvl5pPr>
            <a:lvl6pPr marL="2432597"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6pPr>
            <a:lvl7pPr marL="2874887"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7pPr>
            <a:lvl8pPr marL="3317178"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8pPr>
            <a:lvl9pPr marL="3759467" indent="-221145" defTabSz="889189" eaLnBrk="0" fontAlgn="base" hangingPunct="0">
              <a:spcBef>
                <a:spcPct val="0"/>
              </a:spcBef>
              <a:spcAft>
                <a:spcPct val="0"/>
              </a:spcAft>
              <a:defRPr sz="4600">
                <a:solidFill>
                  <a:srgbClr val="000000"/>
                </a:solidFill>
                <a:latin typeface="Arial" panose="020B0604020202020204" pitchFamily="34" charset="0"/>
                <a:cs typeface="Arial" panose="020B0604020202020204" pitchFamily="34" charset="0"/>
              </a:defRPr>
            </a:lvl9pPr>
          </a:lstStyle>
          <a:p>
            <a:pPr eaLnBrk="1" hangingPunct="1"/>
            <a:fld id="{67132DA2-116E-4078-A0B1-8BC4C9257284}" type="slidenum">
              <a:rPr lang="en-US" altLang="en-US" sz="1200">
                <a:solidFill>
                  <a:schemeClr val="tx1"/>
                </a:solidFill>
              </a:rPr>
              <a:pPr eaLnBrk="1" hangingPunct="1"/>
              <a:t>56</a:t>
            </a:fld>
            <a:endParaRPr lang="en-US" altLang="en-US" sz="1200">
              <a:solidFill>
                <a:schemeClr val="tx1"/>
              </a:solidFill>
            </a:endParaRPr>
          </a:p>
        </p:txBody>
      </p:sp>
    </p:spTree>
    <p:extLst>
      <p:ext uri="{BB962C8B-B14F-4D97-AF65-F5344CB8AC3E}">
        <p14:creationId xmlns:p14="http://schemas.microsoft.com/office/powerpoint/2010/main" val="3435185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cs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82" eaLnBrk="0" hangingPunct="0">
              <a:defRPr sz="4800">
                <a:solidFill>
                  <a:srgbClr val="000000"/>
                </a:solidFill>
                <a:latin typeface="Arial" panose="020B0604020202020204" pitchFamily="34" charset="0"/>
                <a:cs typeface="Arial" panose="020B0604020202020204" pitchFamily="34" charset="0"/>
              </a:defRPr>
            </a:lvl1pPr>
            <a:lvl2pPr marL="748786" indent="-287994" defTabSz="919982" eaLnBrk="0" hangingPunct="0">
              <a:defRPr sz="4800">
                <a:solidFill>
                  <a:srgbClr val="000000"/>
                </a:solidFill>
                <a:latin typeface="Arial" panose="020B0604020202020204" pitchFamily="34" charset="0"/>
                <a:cs typeface="Arial" panose="020B0604020202020204" pitchFamily="34" charset="0"/>
              </a:defRPr>
            </a:lvl2pPr>
            <a:lvl3pPr marL="1151977" indent="-230396" defTabSz="919982" eaLnBrk="0" hangingPunct="0">
              <a:defRPr sz="4800">
                <a:solidFill>
                  <a:srgbClr val="000000"/>
                </a:solidFill>
                <a:latin typeface="Arial" panose="020B0604020202020204" pitchFamily="34" charset="0"/>
                <a:cs typeface="Arial" panose="020B0604020202020204" pitchFamily="34" charset="0"/>
              </a:defRPr>
            </a:lvl3pPr>
            <a:lvl4pPr marL="1612768" indent="-230396" defTabSz="919982" eaLnBrk="0" hangingPunct="0">
              <a:defRPr sz="4800">
                <a:solidFill>
                  <a:srgbClr val="000000"/>
                </a:solidFill>
                <a:latin typeface="Arial" panose="020B0604020202020204" pitchFamily="34" charset="0"/>
                <a:cs typeface="Arial" panose="020B0604020202020204" pitchFamily="34" charset="0"/>
              </a:defRPr>
            </a:lvl4pPr>
            <a:lvl5pPr marL="2073559" indent="-230396" defTabSz="919982" eaLnBrk="0" hangingPunct="0">
              <a:defRPr sz="4800">
                <a:solidFill>
                  <a:srgbClr val="000000"/>
                </a:solidFill>
                <a:latin typeface="Arial" panose="020B0604020202020204" pitchFamily="34" charset="0"/>
                <a:cs typeface="Arial" panose="020B0604020202020204" pitchFamily="34" charset="0"/>
              </a:defRPr>
            </a:lvl5pPr>
            <a:lvl6pPr marL="2534349"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5140"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593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6721" indent="-230396" defTabSz="9199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fld id="{A4F7B994-25D5-459C-8CE4-E9F551CB43DC}" type="slidenum">
              <a:rPr lang="en-US" sz="1300">
                <a:solidFill>
                  <a:schemeClr val="tx1"/>
                </a:solidFill>
              </a:rPr>
              <a:pPr eaLnBrk="1" hangingPunct="1"/>
              <a:t>57</a:t>
            </a:fld>
            <a:endParaRPr lang="en-US" sz="1300">
              <a:solidFill>
                <a:schemeClr val="tx1"/>
              </a:solidFill>
            </a:endParaRPr>
          </a:p>
        </p:txBody>
      </p:sp>
    </p:spTree>
    <p:extLst>
      <p:ext uri="{BB962C8B-B14F-4D97-AF65-F5344CB8AC3E}">
        <p14:creationId xmlns:p14="http://schemas.microsoft.com/office/powerpoint/2010/main" val="329933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Transbay Transit Center will be the focus of a new neighborhood for San Francisco and a destination for retail, art, community events, and cultural activities.  The building’s design is highly accessible, sustainable, and attractive, with a 5.4-acre public rooftop park, grand light-filled spaces, and a distinctive metal façade.</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3316FDD-0329-4095-AEC3-86DAA318D8D9}"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77167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building’s design is graceful, luminous, welcoming, and safe.  Its undulating metal exterior wall, with forms like the petals of a flower, is shaped to reduce the scale of this very large structure.  On the interior, tall, structurally expressive skylights known as Light Columns bring natural light deep into the building as well as help support the upper floors.  The largest Light Column forms the public element of the 120-foot tall Grand Hall, </a:t>
            </a:r>
            <a:r>
              <a:rPr lang="en-US" dirty="0" err="1" smtClean="0"/>
              <a:t>Transbay’s</a:t>
            </a:r>
            <a:r>
              <a:rPr lang="en-US" dirty="0" smtClean="0"/>
              <a:t> primary space.  Reaching from the Park all the way to the </a:t>
            </a:r>
            <a:r>
              <a:rPr lang="en-US" dirty="0"/>
              <a:t>t</a:t>
            </a:r>
            <a:r>
              <a:rPr lang="en-US" dirty="0" smtClean="0"/>
              <a:t>rain platforms two stories below grade, this dramatic structure will provide light to all levels of the Transit Center.</a:t>
            </a:r>
            <a:endParaRPr lang="en-US" dirty="0"/>
          </a:p>
        </p:txBody>
      </p:sp>
      <p:sp>
        <p:nvSpPr>
          <p:cNvPr id="4" name="Slide Number Placeholder 3"/>
          <p:cNvSpPr>
            <a:spLocks noGrp="1"/>
          </p:cNvSpPr>
          <p:nvPr>
            <p:ph type="sldNum" sz="quarter" idx="10"/>
          </p:nvPr>
        </p:nvSpPr>
        <p:spPr/>
        <p:txBody>
          <a:bodyPr/>
          <a:lstStyle/>
          <a:p>
            <a:fld id="{8795AF7A-1F81-4E9C-B557-1BBC856BAC1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2870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E116AD-B93E-4C2D-948D-254E367C7AB7}" type="slidenum">
              <a:rPr lang="en-US" smtClean="0">
                <a:solidFill>
                  <a:prstClr val="black"/>
                </a:solidFill>
              </a:rPr>
              <a:pPr fontAlgn="base">
                <a:spcBef>
                  <a:spcPct val="0"/>
                </a:spcBef>
                <a:spcAft>
                  <a:spcPct val="0"/>
                </a:spcAft>
                <a:defRPr/>
              </a:pPr>
              <a:t>6</a:t>
            </a:fld>
            <a:endParaRPr lang="en-US" smtClean="0">
              <a:solidFill>
                <a:prstClr val="black"/>
              </a:solidFill>
            </a:endParaRPr>
          </a:p>
        </p:txBody>
      </p:sp>
      <p:sp>
        <p:nvSpPr>
          <p:cNvPr id="2867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Notes Placeholder 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Natoma Street is envisioned as a lively pedestrian environment and a significant retail destination for local Bay area food and goods.  It remains open and inviting to pedestrians and commuters. </a:t>
            </a:r>
          </a:p>
        </p:txBody>
      </p:sp>
    </p:spTree>
    <p:extLst>
      <p:ext uri="{BB962C8B-B14F-4D97-AF65-F5344CB8AC3E}">
        <p14:creationId xmlns:p14="http://schemas.microsoft.com/office/powerpoint/2010/main" val="190318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With the old bus ramps removed, Beale Street become a significant address for the Transit Center.  The building presents an iconic form on Beale, providing a dramatic entrance for bus and train services as well as for retail and the Park.</a:t>
            </a:r>
            <a:endParaRPr lang="en-US"/>
          </a:p>
        </p:txBody>
      </p:sp>
      <p:sp>
        <p:nvSpPr>
          <p:cNvPr id="4" name="Slide Number Placeholder 3"/>
          <p:cNvSpPr>
            <a:spLocks noGrp="1"/>
          </p:cNvSpPr>
          <p:nvPr>
            <p:ph type="sldNum" sz="quarter" idx="10"/>
          </p:nvPr>
        </p:nvSpPr>
        <p:spPr/>
        <p:txBody>
          <a:bodyPr/>
          <a:lstStyle/>
          <a:p>
            <a:fld id="{8795AF7A-1F81-4E9C-B557-1BBC856BAC1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06549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high-volume streets, Fremont and First, pass under the Transit Center.  Passages are spacious and light-filled.  Views to and from the Transit Center help ensure that the underpasses are safe.  Trees and activity in the Park will also be visible from the street.</a:t>
            </a:r>
            <a:endParaRPr lang="en-US" dirty="0"/>
          </a:p>
        </p:txBody>
      </p:sp>
      <p:sp>
        <p:nvSpPr>
          <p:cNvPr id="4" name="Slide Number Placeholder 3"/>
          <p:cNvSpPr>
            <a:spLocks noGrp="1"/>
          </p:cNvSpPr>
          <p:nvPr>
            <p:ph type="sldNum" sz="quarter" idx="10"/>
          </p:nvPr>
        </p:nvSpPr>
        <p:spPr/>
        <p:txBody>
          <a:bodyPr/>
          <a:lstStyle/>
          <a:p>
            <a:fld id="{8795AF7A-1F81-4E9C-B557-1BBC856BAC1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66399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cs typeface="Arial" panose="020B0604020202020204" pitchFamily="34" charset="0"/>
              </a:rPr>
              <a:t>The Transit Center will have multiple entrances, but the primary point of arrival will be the Grand Hall.  To the east, the Bus Plaza will be the point of arrival and departure for Muni and Golden Gate Transit buses.  Beale Street will also be an important entrance.  To the west, Shaw Alley and 555 Mission Street Plaza will provide other arrival points into the Transit Center flowing past a concentration of retail spaces that will serve the patrons and the neighborhood.</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582">
              <a:defRPr sz="4800">
                <a:solidFill>
                  <a:srgbClr val="000000"/>
                </a:solidFill>
                <a:latin typeface="Arial" panose="020B0604020202020204" pitchFamily="34" charset="0"/>
                <a:cs typeface="Arial" panose="020B0604020202020204" pitchFamily="34" charset="0"/>
              </a:defRPr>
            </a:lvl1pPr>
            <a:lvl2pPr marL="747186" indent="-286395" defTabSz="945582">
              <a:defRPr sz="4800">
                <a:solidFill>
                  <a:srgbClr val="000000"/>
                </a:solidFill>
                <a:latin typeface="Arial" panose="020B0604020202020204" pitchFamily="34" charset="0"/>
                <a:cs typeface="Arial" panose="020B0604020202020204" pitchFamily="34" charset="0"/>
              </a:defRPr>
            </a:lvl2pPr>
            <a:lvl3pPr marL="1151977" indent="-230396" defTabSz="945582">
              <a:defRPr sz="4800">
                <a:solidFill>
                  <a:srgbClr val="000000"/>
                </a:solidFill>
                <a:latin typeface="Arial" panose="020B0604020202020204" pitchFamily="34" charset="0"/>
                <a:cs typeface="Arial" panose="020B0604020202020204" pitchFamily="34" charset="0"/>
              </a:defRPr>
            </a:lvl3pPr>
            <a:lvl4pPr marL="1614368" indent="-230396" defTabSz="945582">
              <a:defRPr sz="4800">
                <a:solidFill>
                  <a:srgbClr val="000000"/>
                </a:solidFill>
                <a:latin typeface="Arial" panose="020B0604020202020204" pitchFamily="34" charset="0"/>
                <a:cs typeface="Arial" panose="020B0604020202020204" pitchFamily="34" charset="0"/>
              </a:defRPr>
            </a:lvl4pPr>
            <a:lvl5pPr marL="2075159" indent="-230396" defTabSz="945582">
              <a:defRPr sz="4800">
                <a:solidFill>
                  <a:srgbClr val="000000"/>
                </a:solidFill>
                <a:latin typeface="Arial" panose="020B0604020202020204" pitchFamily="34" charset="0"/>
                <a:cs typeface="Arial" panose="020B0604020202020204" pitchFamily="34" charset="0"/>
              </a:defRPr>
            </a:lvl5pPr>
            <a:lvl6pPr marL="2535950" indent="-230396" defTabSz="9455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96741" indent="-230396" defTabSz="9455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57532" indent="-230396" defTabSz="9455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918322" indent="-230396" defTabSz="945582"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fld id="{AD595B77-6B5E-4258-BFBC-79C9F146BEEB}" type="slidenum">
              <a:rPr lang="en-US" altLang="en-US" sz="1200"/>
              <a:pPr/>
              <a:t>9</a:t>
            </a:fld>
            <a:endParaRPr lang="en-US" altLang="en-US" sz="1200"/>
          </a:p>
        </p:txBody>
      </p:sp>
    </p:spTree>
    <p:extLst>
      <p:ext uri="{BB962C8B-B14F-4D97-AF65-F5344CB8AC3E}">
        <p14:creationId xmlns:p14="http://schemas.microsoft.com/office/powerpoint/2010/main" val="135630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CBC9E2FE-D472-4A9F-93B9-E5BF02791724}" type="slidenum">
              <a:rPr lang="en-US"/>
              <a:pPr/>
              <a:t>‹#›</a:t>
            </a:fld>
            <a:endParaRPr lang="en-US"/>
          </a:p>
        </p:txBody>
      </p:sp>
    </p:spTree>
    <p:extLst>
      <p:ext uri="{BB962C8B-B14F-4D97-AF65-F5344CB8AC3E}">
        <p14:creationId xmlns:p14="http://schemas.microsoft.com/office/powerpoint/2010/main" val="235973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562600" cy="14478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6E00A0E5-513A-40B1-B02C-A474EEB95C52}" type="slidenum">
              <a:rPr lang="en-US"/>
              <a:pPr/>
              <a:t>‹#›</a:t>
            </a:fld>
            <a:endParaRPr lang="en-US"/>
          </a:p>
        </p:txBody>
      </p:sp>
    </p:spTree>
    <p:extLst>
      <p:ext uri="{BB962C8B-B14F-4D97-AF65-F5344CB8AC3E}">
        <p14:creationId xmlns:p14="http://schemas.microsoft.com/office/powerpoint/2010/main" val="31649122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50721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043332"/>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1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36658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Line 2"/>
          <p:cNvSpPr>
            <a:spLocks noChangeShapeType="1"/>
          </p:cNvSpPr>
          <p:nvPr/>
        </p:nvSpPr>
        <p:spPr bwMode="auto">
          <a:xfrm>
            <a:off x="152400" y="6629400"/>
            <a:ext cx="3200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3" name="Picture 4" descr="SFRA logo"/>
          <p:cNvPicPr>
            <a:picLocks noChangeAspect="1" noChangeArrowheads="1"/>
          </p:cNvPicPr>
          <p:nvPr/>
        </p:nvPicPr>
        <p:blipFill>
          <a:blip r:embed="rId2" cstate="print">
            <a:clrChange>
              <a:clrFrom>
                <a:srgbClr val="848484"/>
              </a:clrFrom>
              <a:clrTo>
                <a:srgbClr val="848484">
                  <a:alpha val="0"/>
                </a:srgbClr>
              </a:clrTo>
            </a:clrChange>
            <a:lum bright="-2000" contrast="-70000"/>
            <a:grayscl/>
            <a:extLst>
              <a:ext uri="{28A0092B-C50C-407E-A947-70E740481C1C}">
                <a14:useLocalDpi xmlns:a14="http://schemas.microsoft.com/office/drawing/2010/main" val="0"/>
              </a:ext>
            </a:extLst>
          </a:blip>
          <a:srcRect/>
          <a:stretch>
            <a:fillRect/>
          </a:stretch>
        </p:blipFill>
        <p:spPr bwMode="auto">
          <a:xfrm>
            <a:off x="1974850" y="4724400"/>
            <a:ext cx="873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044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07983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195082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702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302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3120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1B69BF02-FE6A-43A9-BBB7-C06BE961E0E9}" type="slidenum">
              <a:rPr lang="en-US"/>
              <a:pPr/>
              <a:t>‹#›</a:t>
            </a:fld>
            <a:endParaRPr lang="en-US"/>
          </a:p>
        </p:txBody>
      </p:sp>
    </p:spTree>
    <p:extLst>
      <p:ext uri="{BB962C8B-B14F-4D97-AF65-F5344CB8AC3E}">
        <p14:creationId xmlns:p14="http://schemas.microsoft.com/office/powerpoint/2010/main" val="6357998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5408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6854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91427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20873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56773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C469EC0C-46F3-46C4-9AAA-0E083476782E}" type="slidenum">
              <a:rPr lang="en-US"/>
              <a:pPr/>
              <a:t>‹#›</a:t>
            </a:fld>
            <a:endParaRPr lang="en-US"/>
          </a:p>
        </p:txBody>
      </p:sp>
    </p:spTree>
    <p:extLst>
      <p:ext uri="{BB962C8B-B14F-4D97-AF65-F5344CB8AC3E}">
        <p14:creationId xmlns:p14="http://schemas.microsoft.com/office/powerpoint/2010/main" val="23777872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95F2BDC6-458F-41D1-9F1C-931B2E771CA1}" type="slidenum">
              <a:rPr lang="en-US"/>
              <a:pPr/>
              <a:t>‹#›</a:t>
            </a:fld>
            <a:endParaRPr lang="en-US"/>
          </a:p>
        </p:txBody>
      </p:sp>
    </p:spTree>
    <p:extLst>
      <p:ext uri="{BB962C8B-B14F-4D97-AF65-F5344CB8AC3E}">
        <p14:creationId xmlns:p14="http://schemas.microsoft.com/office/powerpoint/2010/main" val="42071372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3F7E3A21-D32A-443F-A695-E16A484DF911}" type="slidenum">
              <a:rPr lang="en-US"/>
              <a:pPr/>
              <a:t>‹#›</a:t>
            </a:fld>
            <a:endParaRPr lang="en-US"/>
          </a:p>
        </p:txBody>
      </p:sp>
    </p:spTree>
    <p:extLst>
      <p:ext uri="{BB962C8B-B14F-4D97-AF65-F5344CB8AC3E}">
        <p14:creationId xmlns:p14="http://schemas.microsoft.com/office/powerpoint/2010/main" val="863194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342A3521-0176-4374-8635-2982B92DF388}" type="slidenum">
              <a:rPr lang="en-US"/>
              <a:pPr/>
              <a:t>‹#›</a:t>
            </a:fld>
            <a:endParaRPr lang="en-US"/>
          </a:p>
        </p:txBody>
      </p:sp>
    </p:spTree>
    <p:extLst>
      <p:ext uri="{BB962C8B-B14F-4D97-AF65-F5344CB8AC3E}">
        <p14:creationId xmlns:p14="http://schemas.microsoft.com/office/powerpoint/2010/main" val="33002859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9" name="Rectangle 6"/>
          <p:cNvSpPr>
            <a:spLocks noGrp="1" noChangeArrowheads="1"/>
          </p:cNvSpPr>
          <p:nvPr>
            <p:ph type="sldNum" sz="quarter" idx="12"/>
          </p:nvPr>
        </p:nvSpPr>
        <p:spPr>
          <a:ln/>
        </p:spPr>
        <p:txBody>
          <a:bodyPr/>
          <a:lstStyle>
            <a:lvl1pPr>
              <a:defRPr/>
            </a:lvl1pPr>
          </a:lstStyle>
          <a:p>
            <a:fld id="{2EA318D0-EC0B-4A97-9541-410BD32C11A3}" type="slidenum">
              <a:rPr lang="en-US"/>
              <a:pPr/>
              <a:t>‹#›</a:t>
            </a:fld>
            <a:endParaRPr lang="en-US"/>
          </a:p>
        </p:txBody>
      </p:sp>
    </p:spTree>
    <p:extLst>
      <p:ext uri="{BB962C8B-B14F-4D97-AF65-F5344CB8AC3E}">
        <p14:creationId xmlns:p14="http://schemas.microsoft.com/office/powerpoint/2010/main" val="2497625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562600" cy="14478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1D7E88E3-AE43-446C-8912-80678CB53243}" type="slidenum">
              <a:rPr lang="en-US"/>
              <a:pPr/>
              <a:t>‹#›</a:t>
            </a:fld>
            <a:endParaRPr lang="en-US"/>
          </a:p>
        </p:txBody>
      </p:sp>
    </p:spTree>
    <p:extLst>
      <p:ext uri="{BB962C8B-B14F-4D97-AF65-F5344CB8AC3E}">
        <p14:creationId xmlns:p14="http://schemas.microsoft.com/office/powerpoint/2010/main" val="14428777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5" name="Rectangle 6"/>
          <p:cNvSpPr>
            <a:spLocks noGrp="1" noChangeArrowheads="1"/>
          </p:cNvSpPr>
          <p:nvPr>
            <p:ph type="sldNum" sz="quarter" idx="12"/>
          </p:nvPr>
        </p:nvSpPr>
        <p:spPr>
          <a:ln/>
        </p:spPr>
        <p:txBody>
          <a:bodyPr/>
          <a:lstStyle>
            <a:lvl1pPr>
              <a:defRPr/>
            </a:lvl1pPr>
          </a:lstStyle>
          <a:p>
            <a:fld id="{B3B1CAA8-0B78-403A-A945-26A846828B57}" type="slidenum">
              <a:rPr lang="en-US"/>
              <a:pPr/>
              <a:t>‹#›</a:t>
            </a:fld>
            <a:endParaRPr lang="en-US"/>
          </a:p>
        </p:txBody>
      </p:sp>
    </p:spTree>
    <p:extLst>
      <p:ext uri="{BB962C8B-B14F-4D97-AF65-F5344CB8AC3E}">
        <p14:creationId xmlns:p14="http://schemas.microsoft.com/office/powerpoint/2010/main" val="16181805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4" name="Rectangle 6"/>
          <p:cNvSpPr>
            <a:spLocks noGrp="1" noChangeArrowheads="1"/>
          </p:cNvSpPr>
          <p:nvPr>
            <p:ph type="sldNum" sz="quarter" idx="12"/>
          </p:nvPr>
        </p:nvSpPr>
        <p:spPr>
          <a:ln/>
        </p:spPr>
        <p:txBody>
          <a:bodyPr/>
          <a:lstStyle>
            <a:lvl1pPr>
              <a:defRPr/>
            </a:lvl1pPr>
          </a:lstStyle>
          <a:p>
            <a:fld id="{BE685EBF-1473-4088-8881-63B122D03A27}" type="slidenum">
              <a:rPr lang="en-US"/>
              <a:pPr/>
              <a:t>‹#›</a:t>
            </a:fld>
            <a:endParaRPr lang="en-US"/>
          </a:p>
        </p:txBody>
      </p:sp>
    </p:spTree>
    <p:extLst>
      <p:ext uri="{BB962C8B-B14F-4D97-AF65-F5344CB8AC3E}">
        <p14:creationId xmlns:p14="http://schemas.microsoft.com/office/powerpoint/2010/main" val="10629237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7927384C-381A-4071-B9F3-494B256A5A11}" type="slidenum">
              <a:rPr lang="en-US"/>
              <a:pPr/>
              <a:t>‹#›</a:t>
            </a:fld>
            <a:endParaRPr lang="en-US"/>
          </a:p>
        </p:txBody>
      </p:sp>
    </p:spTree>
    <p:extLst>
      <p:ext uri="{BB962C8B-B14F-4D97-AF65-F5344CB8AC3E}">
        <p14:creationId xmlns:p14="http://schemas.microsoft.com/office/powerpoint/2010/main" val="4658952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24B2C796-7181-49E4-B87D-1DAE7D1E0F73}" type="slidenum">
              <a:rPr lang="en-US"/>
              <a:pPr/>
              <a:t>‹#›</a:t>
            </a:fld>
            <a:endParaRPr lang="en-US"/>
          </a:p>
        </p:txBody>
      </p:sp>
    </p:spTree>
    <p:extLst>
      <p:ext uri="{BB962C8B-B14F-4D97-AF65-F5344CB8AC3E}">
        <p14:creationId xmlns:p14="http://schemas.microsoft.com/office/powerpoint/2010/main" val="35018537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2554F6C2-1917-4DE3-A511-F38FBC53F357}" type="slidenum">
              <a:rPr lang="en-US"/>
              <a:pPr/>
              <a:t>‹#›</a:t>
            </a:fld>
            <a:endParaRPr lang="en-US"/>
          </a:p>
        </p:txBody>
      </p:sp>
    </p:spTree>
    <p:extLst>
      <p:ext uri="{BB962C8B-B14F-4D97-AF65-F5344CB8AC3E}">
        <p14:creationId xmlns:p14="http://schemas.microsoft.com/office/powerpoint/2010/main" val="739416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CA44B9E7-9331-430B-BB4F-4CE26BBF47A8}" type="slidenum">
              <a:rPr lang="en-US"/>
              <a:pPr/>
              <a:t>‹#›</a:t>
            </a:fld>
            <a:endParaRPr lang="en-US"/>
          </a:p>
        </p:txBody>
      </p:sp>
    </p:spTree>
    <p:extLst>
      <p:ext uri="{BB962C8B-B14F-4D97-AF65-F5344CB8AC3E}">
        <p14:creationId xmlns:p14="http://schemas.microsoft.com/office/powerpoint/2010/main" val="3506006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BB56C156-2882-4BD6-A40A-C3E067405CFE}" type="slidenum">
              <a:rPr lang="en-US"/>
              <a:pPr/>
              <a:t>‹#›</a:t>
            </a:fld>
            <a:endParaRPr lang="en-US"/>
          </a:p>
        </p:txBody>
      </p:sp>
    </p:spTree>
    <p:extLst>
      <p:ext uri="{BB962C8B-B14F-4D97-AF65-F5344CB8AC3E}">
        <p14:creationId xmlns:p14="http://schemas.microsoft.com/office/powerpoint/2010/main" val="25444730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3D403837-9329-4859-A17D-F4BFBFF1FFF7}" type="slidenum">
              <a:rPr lang="en-US"/>
              <a:pPr/>
              <a:t>‹#›</a:t>
            </a:fld>
            <a:endParaRPr lang="en-US"/>
          </a:p>
        </p:txBody>
      </p:sp>
    </p:spTree>
    <p:extLst>
      <p:ext uri="{BB962C8B-B14F-4D97-AF65-F5344CB8AC3E}">
        <p14:creationId xmlns:p14="http://schemas.microsoft.com/office/powerpoint/2010/main" val="18390041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A71BE69F-C94C-4B2C-988F-80BB4EE9072D}" type="slidenum">
              <a:rPr lang="en-US"/>
              <a:pPr/>
              <a:t>‹#›</a:t>
            </a:fld>
            <a:endParaRPr lang="en-US"/>
          </a:p>
        </p:txBody>
      </p:sp>
    </p:spTree>
    <p:extLst>
      <p:ext uri="{BB962C8B-B14F-4D97-AF65-F5344CB8AC3E}">
        <p14:creationId xmlns:p14="http://schemas.microsoft.com/office/powerpoint/2010/main" val="38768977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8ECD9810-92EB-4795-A508-B08217DC8677}" type="slidenum">
              <a:rPr lang="en-US"/>
              <a:pPr/>
              <a:t>‹#›</a:t>
            </a:fld>
            <a:endParaRPr lang="en-US"/>
          </a:p>
        </p:txBody>
      </p:sp>
    </p:spTree>
    <p:extLst>
      <p:ext uri="{BB962C8B-B14F-4D97-AF65-F5344CB8AC3E}">
        <p14:creationId xmlns:p14="http://schemas.microsoft.com/office/powerpoint/2010/main" val="120899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562600" cy="1447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4A6D7008-CA45-4736-819B-19D805019BE6}" type="slidenum">
              <a:rPr lang="en-US"/>
              <a:pPr/>
              <a:t>‹#›</a:t>
            </a:fld>
            <a:endParaRPr lang="en-US"/>
          </a:p>
        </p:txBody>
      </p:sp>
    </p:spTree>
    <p:extLst>
      <p:ext uri="{BB962C8B-B14F-4D97-AF65-F5344CB8AC3E}">
        <p14:creationId xmlns:p14="http://schemas.microsoft.com/office/powerpoint/2010/main" val="32870936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9" name="Rectangle 6"/>
          <p:cNvSpPr>
            <a:spLocks noGrp="1" noChangeArrowheads="1"/>
          </p:cNvSpPr>
          <p:nvPr>
            <p:ph type="sldNum" sz="quarter" idx="12"/>
          </p:nvPr>
        </p:nvSpPr>
        <p:spPr>
          <a:ln/>
        </p:spPr>
        <p:txBody>
          <a:bodyPr/>
          <a:lstStyle>
            <a:lvl1pPr>
              <a:defRPr/>
            </a:lvl1pPr>
          </a:lstStyle>
          <a:p>
            <a:fld id="{2E02AFF6-E412-4BFE-904C-8A152BBAB4B1}" type="slidenum">
              <a:rPr lang="en-US"/>
              <a:pPr/>
              <a:t>‹#›</a:t>
            </a:fld>
            <a:endParaRPr lang="en-US"/>
          </a:p>
        </p:txBody>
      </p:sp>
    </p:spTree>
    <p:extLst>
      <p:ext uri="{BB962C8B-B14F-4D97-AF65-F5344CB8AC3E}">
        <p14:creationId xmlns:p14="http://schemas.microsoft.com/office/powerpoint/2010/main" val="6949182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5" name="Rectangle 6"/>
          <p:cNvSpPr>
            <a:spLocks noGrp="1" noChangeArrowheads="1"/>
          </p:cNvSpPr>
          <p:nvPr>
            <p:ph type="sldNum" sz="quarter" idx="12"/>
          </p:nvPr>
        </p:nvSpPr>
        <p:spPr>
          <a:ln/>
        </p:spPr>
        <p:txBody>
          <a:bodyPr/>
          <a:lstStyle>
            <a:lvl1pPr>
              <a:defRPr/>
            </a:lvl1pPr>
          </a:lstStyle>
          <a:p>
            <a:fld id="{F68BAEBC-F69B-4396-8814-E407027502CA}" type="slidenum">
              <a:rPr lang="en-US"/>
              <a:pPr/>
              <a:t>‹#›</a:t>
            </a:fld>
            <a:endParaRPr lang="en-US"/>
          </a:p>
        </p:txBody>
      </p:sp>
    </p:spTree>
    <p:extLst>
      <p:ext uri="{BB962C8B-B14F-4D97-AF65-F5344CB8AC3E}">
        <p14:creationId xmlns:p14="http://schemas.microsoft.com/office/powerpoint/2010/main" val="136313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4" name="Rectangle 6"/>
          <p:cNvSpPr>
            <a:spLocks noGrp="1" noChangeArrowheads="1"/>
          </p:cNvSpPr>
          <p:nvPr>
            <p:ph type="sldNum" sz="quarter" idx="12"/>
          </p:nvPr>
        </p:nvSpPr>
        <p:spPr>
          <a:ln/>
        </p:spPr>
        <p:txBody>
          <a:bodyPr/>
          <a:lstStyle>
            <a:lvl1pPr>
              <a:defRPr/>
            </a:lvl1pPr>
          </a:lstStyle>
          <a:p>
            <a:fld id="{69DC21E5-5D98-43CE-BB30-C92B30EB740F}" type="slidenum">
              <a:rPr lang="en-US"/>
              <a:pPr/>
              <a:t>‹#›</a:t>
            </a:fld>
            <a:endParaRPr lang="en-US"/>
          </a:p>
        </p:txBody>
      </p:sp>
    </p:spTree>
    <p:extLst>
      <p:ext uri="{BB962C8B-B14F-4D97-AF65-F5344CB8AC3E}">
        <p14:creationId xmlns:p14="http://schemas.microsoft.com/office/powerpoint/2010/main" val="15867181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7AEA9F2F-FBBD-45E0-8CCB-2C236CD2FFA8}" type="slidenum">
              <a:rPr lang="en-US"/>
              <a:pPr/>
              <a:t>‹#›</a:t>
            </a:fld>
            <a:endParaRPr lang="en-US"/>
          </a:p>
        </p:txBody>
      </p:sp>
    </p:spTree>
    <p:extLst>
      <p:ext uri="{BB962C8B-B14F-4D97-AF65-F5344CB8AC3E}">
        <p14:creationId xmlns:p14="http://schemas.microsoft.com/office/powerpoint/2010/main" val="37479487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5DE35FF5-823D-40B7-8797-43F430F5543D}" type="slidenum">
              <a:rPr lang="en-US"/>
              <a:pPr/>
              <a:t>‹#›</a:t>
            </a:fld>
            <a:endParaRPr lang="en-US"/>
          </a:p>
        </p:txBody>
      </p:sp>
    </p:spTree>
    <p:extLst>
      <p:ext uri="{BB962C8B-B14F-4D97-AF65-F5344CB8AC3E}">
        <p14:creationId xmlns:p14="http://schemas.microsoft.com/office/powerpoint/2010/main" val="40798760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2A278AC5-818F-4414-B095-B40320C93F14}" type="slidenum">
              <a:rPr lang="en-US"/>
              <a:pPr/>
              <a:t>‹#›</a:t>
            </a:fld>
            <a:endParaRPr lang="en-US"/>
          </a:p>
        </p:txBody>
      </p:sp>
    </p:spTree>
    <p:extLst>
      <p:ext uri="{BB962C8B-B14F-4D97-AF65-F5344CB8AC3E}">
        <p14:creationId xmlns:p14="http://schemas.microsoft.com/office/powerpoint/2010/main" val="16826485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400266E7-C009-48B2-A3E5-18B86BE1ECB8}" type="slidenum">
              <a:rPr lang="en-US"/>
              <a:pPr/>
              <a:t>‹#›</a:t>
            </a:fld>
            <a:endParaRPr lang="en-US"/>
          </a:p>
        </p:txBody>
      </p:sp>
    </p:spTree>
    <p:extLst>
      <p:ext uri="{BB962C8B-B14F-4D97-AF65-F5344CB8AC3E}">
        <p14:creationId xmlns:p14="http://schemas.microsoft.com/office/powerpoint/2010/main" val="1790344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612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6964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562600" cy="14478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fontAlgn="auto">
              <a:spcBef>
                <a:spcPts val="0"/>
              </a:spcBef>
              <a:spcAft>
                <a:spcPts val="0"/>
              </a:spcAft>
              <a:defRPr/>
            </a:pPr>
            <a:endParaRPr lang="en-US" sz="1800">
              <a:solidFill>
                <a:srgbClr val="FFFFFF"/>
              </a:solidFill>
              <a:latin typeface="Arial"/>
              <a:cs typeface="+mn-cs"/>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fontAlgn="auto">
              <a:spcBef>
                <a:spcPts val="0"/>
              </a:spcBef>
              <a:spcAft>
                <a:spcPts val="0"/>
              </a:spcAft>
              <a:defRPr/>
            </a:pPr>
            <a:endParaRPr lang="en-US" sz="1800">
              <a:solidFill>
                <a:srgbClr val="FFFFFF"/>
              </a:solidFill>
              <a:latin typeface="Arial"/>
              <a:cs typeface="+mn-cs"/>
            </a:endParaRPr>
          </a:p>
        </p:txBody>
      </p:sp>
      <p:sp>
        <p:nvSpPr>
          <p:cNvPr id="6" name="Rectangle 6"/>
          <p:cNvSpPr>
            <a:spLocks noGrp="1" noChangeArrowheads="1"/>
          </p:cNvSpPr>
          <p:nvPr>
            <p:ph type="sldNum" sz="quarter" idx="12"/>
          </p:nvPr>
        </p:nvSpPr>
        <p:spPr>
          <a:xfrm>
            <a:off x="6629400" y="6381750"/>
            <a:ext cx="2133600" cy="476250"/>
          </a:xfrm>
          <a:prstGeom prst="rect">
            <a:avLst/>
          </a:prstGeom>
        </p:spPr>
        <p:txBody>
          <a:bodyPr/>
          <a:lstStyle>
            <a:lvl1pPr>
              <a:defRPr>
                <a:latin typeface="Arial" charset="0"/>
                <a:cs typeface="Arial" charset="0"/>
              </a:defRPr>
            </a:lvl1pPr>
          </a:lstStyle>
          <a:p>
            <a:pPr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135904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562600" cy="14478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D7A42885-5E7E-4430-A668-9682BD941052}" type="slidenum">
              <a:rPr lang="en-US"/>
              <a:pPr/>
              <a:t>‹#›</a:t>
            </a:fld>
            <a:endParaRPr lang="en-US"/>
          </a:p>
        </p:txBody>
      </p:sp>
    </p:spTree>
    <p:extLst>
      <p:ext uri="{BB962C8B-B14F-4D97-AF65-F5344CB8AC3E}">
        <p14:creationId xmlns:p14="http://schemas.microsoft.com/office/powerpoint/2010/main" val="34719598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31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6268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2584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3706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6470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6221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008827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592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4645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7012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1501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9731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31376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336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4822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66770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6576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2BB2BB6C-AC25-41FC-A77A-8BC7F946E234}" type="slidenum">
              <a:rPr lang="en-US"/>
              <a:pPr/>
              <a:t>‹#›</a:t>
            </a:fld>
            <a:endParaRPr lang="en-US"/>
          </a:p>
        </p:txBody>
      </p:sp>
    </p:spTree>
    <p:extLst>
      <p:ext uri="{BB962C8B-B14F-4D97-AF65-F5344CB8AC3E}">
        <p14:creationId xmlns:p14="http://schemas.microsoft.com/office/powerpoint/2010/main" val="3340454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15525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1291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5810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92608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30605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48656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4301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5719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04429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8242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562600" cy="14478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A65459C1-3AC3-4712-ABD9-EB1DC4C1AD25}" type="slidenum">
              <a:rPr lang="en-US"/>
              <a:pPr/>
              <a:t>‹#›</a:t>
            </a:fld>
            <a:endParaRPr lang="en-US"/>
          </a:p>
        </p:txBody>
      </p:sp>
    </p:spTree>
    <p:extLst>
      <p:ext uri="{BB962C8B-B14F-4D97-AF65-F5344CB8AC3E}">
        <p14:creationId xmlns:p14="http://schemas.microsoft.com/office/powerpoint/2010/main" val="4139530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5814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54296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1223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097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8375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8037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0320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149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193368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99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9" name="Rectangle 6"/>
          <p:cNvSpPr>
            <a:spLocks noGrp="1" noChangeArrowheads="1"/>
          </p:cNvSpPr>
          <p:nvPr>
            <p:ph type="sldNum" sz="quarter" idx="12"/>
          </p:nvPr>
        </p:nvSpPr>
        <p:spPr>
          <a:ln/>
        </p:spPr>
        <p:txBody>
          <a:bodyPr/>
          <a:lstStyle>
            <a:lvl1pPr>
              <a:defRPr/>
            </a:lvl1pPr>
          </a:lstStyle>
          <a:p>
            <a:fld id="{156B51C7-31FE-4DF4-AF4D-D477F6BDB83B}" type="slidenum">
              <a:rPr lang="en-US"/>
              <a:pPr/>
              <a:t>‹#›</a:t>
            </a:fld>
            <a:endParaRPr lang="en-US"/>
          </a:p>
        </p:txBody>
      </p:sp>
    </p:spTree>
    <p:extLst>
      <p:ext uri="{BB962C8B-B14F-4D97-AF65-F5344CB8AC3E}">
        <p14:creationId xmlns:p14="http://schemas.microsoft.com/office/powerpoint/2010/main" val="29445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3670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0405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591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3916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74234125"/>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6818901"/>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82334487"/>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579188"/>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8059892"/>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472824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562600" cy="14478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5" name="Rectangle 6"/>
          <p:cNvSpPr>
            <a:spLocks noGrp="1" noChangeArrowheads="1"/>
          </p:cNvSpPr>
          <p:nvPr>
            <p:ph type="sldNum" sz="quarter" idx="12"/>
          </p:nvPr>
        </p:nvSpPr>
        <p:spPr>
          <a:ln/>
        </p:spPr>
        <p:txBody>
          <a:bodyPr/>
          <a:lstStyle>
            <a:lvl1pPr>
              <a:defRPr/>
            </a:lvl1pPr>
          </a:lstStyle>
          <a:p>
            <a:fld id="{099D6813-D204-49FC-B5A8-B508E6AB32D6}" type="slidenum">
              <a:rPr lang="en-US"/>
              <a:pPr/>
              <a:t>‹#›</a:t>
            </a:fld>
            <a:endParaRPr lang="en-US"/>
          </a:p>
        </p:txBody>
      </p:sp>
    </p:spTree>
    <p:extLst>
      <p:ext uri="{BB962C8B-B14F-4D97-AF65-F5344CB8AC3E}">
        <p14:creationId xmlns:p14="http://schemas.microsoft.com/office/powerpoint/2010/main" val="1161417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693258"/>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295745"/>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1348358"/>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9697451"/>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150813"/>
            <a:ext cx="2114550" cy="5945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0813"/>
            <a:ext cx="6191250" cy="5945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0242162"/>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7EEC423E-3B1D-4046-8352-C8B1DA0DCF08}" type="slidenum">
              <a:rPr lang="en-US"/>
              <a:pPr/>
              <a:t>‹#›</a:t>
            </a:fld>
            <a:endParaRPr lang="en-US"/>
          </a:p>
        </p:txBody>
      </p:sp>
    </p:spTree>
    <p:extLst>
      <p:ext uri="{BB962C8B-B14F-4D97-AF65-F5344CB8AC3E}">
        <p14:creationId xmlns:p14="http://schemas.microsoft.com/office/powerpoint/2010/main" val="776090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5D63FDC1-E5B6-4BCF-B2EA-065AF4963AD6}" type="slidenum">
              <a:rPr lang="en-US"/>
              <a:pPr/>
              <a:t>‹#›</a:t>
            </a:fld>
            <a:endParaRPr lang="en-US"/>
          </a:p>
        </p:txBody>
      </p:sp>
    </p:spTree>
    <p:extLst>
      <p:ext uri="{BB962C8B-B14F-4D97-AF65-F5344CB8AC3E}">
        <p14:creationId xmlns:p14="http://schemas.microsoft.com/office/powerpoint/2010/main" val="2134739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BAEF0D70-16A8-4A51-9E11-CD37B9EE5820}" type="slidenum">
              <a:rPr lang="en-US"/>
              <a:pPr/>
              <a:t>‹#›</a:t>
            </a:fld>
            <a:endParaRPr lang="en-US"/>
          </a:p>
        </p:txBody>
      </p:sp>
    </p:spTree>
    <p:extLst>
      <p:ext uri="{BB962C8B-B14F-4D97-AF65-F5344CB8AC3E}">
        <p14:creationId xmlns:p14="http://schemas.microsoft.com/office/powerpoint/2010/main" val="248201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91E8E32B-0CA1-48F0-A1DF-59331A20BD54}" type="slidenum">
              <a:rPr lang="en-US"/>
              <a:pPr/>
              <a:t>‹#›</a:t>
            </a:fld>
            <a:endParaRPr lang="en-US"/>
          </a:p>
        </p:txBody>
      </p:sp>
    </p:spTree>
    <p:extLst>
      <p:ext uri="{BB962C8B-B14F-4D97-AF65-F5344CB8AC3E}">
        <p14:creationId xmlns:p14="http://schemas.microsoft.com/office/powerpoint/2010/main" val="40160728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9" name="Rectangle 6"/>
          <p:cNvSpPr>
            <a:spLocks noGrp="1" noChangeArrowheads="1"/>
          </p:cNvSpPr>
          <p:nvPr>
            <p:ph type="sldNum" sz="quarter" idx="12"/>
          </p:nvPr>
        </p:nvSpPr>
        <p:spPr>
          <a:ln/>
        </p:spPr>
        <p:txBody>
          <a:bodyPr/>
          <a:lstStyle>
            <a:lvl1pPr>
              <a:defRPr/>
            </a:lvl1pPr>
          </a:lstStyle>
          <a:p>
            <a:fld id="{BF6241F2-8408-4EAA-88A1-BAD0BE658AA4}" type="slidenum">
              <a:rPr lang="en-US"/>
              <a:pPr/>
              <a:t>‹#›</a:t>
            </a:fld>
            <a:endParaRPr lang="en-US"/>
          </a:p>
        </p:txBody>
      </p:sp>
    </p:spTree>
    <p:extLst>
      <p:ext uri="{BB962C8B-B14F-4D97-AF65-F5344CB8AC3E}">
        <p14:creationId xmlns:p14="http://schemas.microsoft.com/office/powerpoint/2010/main" val="2795041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4" name="Rectangle 6"/>
          <p:cNvSpPr>
            <a:spLocks noGrp="1" noChangeArrowheads="1"/>
          </p:cNvSpPr>
          <p:nvPr>
            <p:ph type="sldNum" sz="quarter" idx="12"/>
          </p:nvPr>
        </p:nvSpPr>
        <p:spPr>
          <a:ln/>
        </p:spPr>
        <p:txBody>
          <a:bodyPr/>
          <a:lstStyle>
            <a:lvl1pPr>
              <a:defRPr/>
            </a:lvl1pPr>
          </a:lstStyle>
          <a:p>
            <a:fld id="{504CCB89-59C9-49CE-8867-BE812BD445ED}" type="slidenum">
              <a:rPr lang="en-US"/>
              <a:pPr/>
              <a:t>‹#›</a:t>
            </a:fld>
            <a:endParaRPr lang="en-US"/>
          </a:p>
        </p:txBody>
      </p:sp>
    </p:spTree>
    <p:extLst>
      <p:ext uri="{BB962C8B-B14F-4D97-AF65-F5344CB8AC3E}">
        <p14:creationId xmlns:p14="http://schemas.microsoft.com/office/powerpoint/2010/main" val="5872529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5" name="Rectangle 6"/>
          <p:cNvSpPr>
            <a:spLocks noGrp="1" noChangeArrowheads="1"/>
          </p:cNvSpPr>
          <p:nvPr>
            <p:ph type="sldNum" sz="quarter" idx="12"/>
          </p:nvPr>
        </p:nvSpPr>
        <p:spPr>
          <a:ln/>
        </p:spPr>
        <p:txBody>
          <a:bodyPr/>
          <a:lstStyle>
            <a:lvl1pPr>
              <a:defRPr/>
            </a:lvl1pPr>
          </a:lstStyle>
          <a:p>
            <a:fld id="{98878D81-9E33-49C1-B576-9A2254CC2891}" type="slidenum">
              <a:rPr lang="en-US"/>
              <a:pPr/>
              <a:t>‹#›</a:t>
            </a:fld>
            <a:endParaRPr lang="en-US"/>
          </a:p>
        </p:txBody>
      </p:sp>
    </p:spTree>
    <p:extLst>
      <p:ext uri="{BB962C8B-B14F-4D97-AF65-F5344CB8AC3E}">
        <p14:creationId xmlns:p14="http://schemas.microsoft.com/office/powerpoint/2010/main" val="40526912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4" name="Rectangle 6"/>
          <p:cNvSpPr>
            <a:spLocks noGrp="1" noChangeArrowheads="1"/>
          </p:cNvSpPr>
          <p:nvPr>
            <p:ph type="sldNum" sz="quarter" idx="12"/>
          </p:nvPr>
        </p:nvSpPr>
        <p:spPr>
          <a:ln/>
        </p:spPr>
        <p:txBody>
          <a:bodyPr/>
          <a:lstStyle>
            <a:lvl1pPr>
              <a:defRPr/>
            </a:lvl1pPr>
          </a:lstStyle>
          <a:p>
            <a:fld id="{05ECE2EA-C796-4CF9-A2F1-601EB8CF0C96}" type="slidenum">
              <a:rPr lang="en-US"/>
              <a:pPr/>
              <a:t>‹#›</a:t>
            </a:fld>
            <a:endParaRPr lang="en-US"/>
          </a:p>
        </p:txBody>
      </p:sp>
    </p:spTree>
    <p:extLst>
      <p:ext uri="{BB962C8B-B14F-4D97-AF65-F5344CB8AC3E}">
        <p14:creationId xmlns:p14="http://schemas.microsoft.com/office/powerpoint/2010/main" val="1719475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158C592E-BFB9-4025-8D33-3BBBB1A7030E}" type="slidenum">
              <a:rPr lang="en-US"/>
              <a:pPr/>
              <a:t>‹#›</a:t>
            </a:fld>
            <a:endParaRPr lang="en-US"/>
          </a:p>
        </p:txBody>
      </p:sp>
    </p:spTree>
    <p:extLst>
      <p:ext uri="{BB962C8B-B14F-4D97-AF65-F5344CB8AC3E}">
        <p14:creationId xmlns:p14="http://schemas.microsoft.com/office/powerpoint/2010/main" val="5413870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62FA6CB4-E35D-456F-9280-E1C2B46184B9}" type="slidenum">
              <a:rPr lang="en-US"/>
              <a:pPr/>
              <a:t>‹#›</a:t>
            </a:fld>
            <a:endParaRPr lang="en-US"/>
          </a:p>
        </p:txBody>
      </p:sp>
    </p:spTree>
    <p:extLst>
      <p:ext uri="{BB962C8B-B14F-4D97-AF65-F5344CB8AC3E}">
        <p14:creationId xmlns:p14="http://schemas.microsoft.com/office/powerpoint/2010/main" val="1270584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F5B133FD-6A89-44CD-A159-E2931E1A9E35}" type="slidenum">
              <a:rPr lang="en-US"/>
              <a:pPr/>
              <a:t>‹#›</a:t>
            </a:fld>
            <a:endParaRPr lang="en-US"/>
          </a:p>
        </p:txBody>
      </p:sp>
    </p:spTree>
    <p:extLst>
      <p:ext uri="{BB962C8B-B14F-4D97-AF65-F5344CB8AC3E}">
        <p14:creationId xmlns:p14="http://schemas.microsoft.com/office/powerpoint/2010/main" val="33129876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fld id="{2A7323B3-9F8E-4EFE-B313-0574C7A8F953}" type="slidenum">
              <a:rPr lang="en-US"/>
              <a:pPr/>
              <a:t>‹#›</a:t>
            </a:fld>
            <a:endParaRPr lang="en-US"/>
          </a:p>
        </p:txBody>
      </p:sp>
    </p:spTree>
    <p:extLst>
      <p:ext uri="{BB962C8B-B14F-4D97-AF65-F5344CB8AC3E}">
        <p14:creationId xmlns:p14="http://schemas.microsoft.com/office/powerpoint/2010/main" val="122874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45541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5290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21191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4652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80608C4F-E42D-4307-ACAF-57BB502AC0A1}" type="slidenum">
              <a:rPr lang="en-US"/>
              <a:pPr/>
              <a:t>‹#›</a:t>
            </a:fld>
            <a:endParaRPr lang="en-US"/>
          </a:p>
        </p:txBody>
      </p:sp>
    </p:spTree>
    <p:extLst>
      <p:ext uri="{BB962C8B-B14F-4D97-AF65-F5344CB8AC3E}">
        <p14:creationId xmlns:p14="http://schemas.microsoft.com/office/powerpoint/2010/main" val="1959337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4586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1409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904042"/>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18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56061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52226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70406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99535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45226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6177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fld id="{D7F65113-3B03-454E-B343-873DB880CBCF}" type="slidenum">
              <a:rPr lang="en-US"/>
              <a:pPr/>
              <a:t>‹#›</a:t>
            </a:fld>
            <a:endParaRPr lang="en-US"/>
          </a:p>
        </p:txBody>
      </p:sp>
    </p:spTree>
    <p:extLst>
      <p:ext uri="{BB962C8B-B14F-4D97-AF65-F5344CB8AC3E}">
        <p14:creationId xmlns:p14="http://schemas.microsoft.com/office/powerpoint/2010/main" val="956516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3336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65181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62706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56290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3961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0250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67636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36697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4152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8397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slideLayout" Target="../slideLayouts/slideLayout103.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41" Type="http://schemas.openxmlformats.org/officeDocument/2006/relationships/image" Target="../media/image1.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theme" Target="../theme/theme4.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5.pn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image" Target="../media/image6.jpeg"/><Relationship Id="rId5" Type="http://schemas.openxmlformats.org/officeDocument/2006/relationships/theme" Target="../theme/theme8.xml"/><Relationship Id="rId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92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Arial" charset="0"/>
                <a:cs typeface="Arial" charset="0"/>
              </a:defRPr>
            </a:lvl1pPr>
          </a:lstStyle>
          <a:p>
            <a:pPr>
              <a:defRPr/>
            </a:pPr>
            <a:endParaRPr lang="en-US"/>
          </a:p>
        </p:txBody>
      </p:sp>
      <p:sp>
        <p:nvSpPr>
          <p:cNvPr id="3092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latin typeface="Arial" charset="0"/>
                <a:cs typeface="Arial" charset="0"/>
              </a:defRPr>
            </a:lvl1pPr>
          </a:lstStyle>
          <a:p>
            <a:pPr>
              <a:defRPr/>
            </a:pPr>
            <a:r>
              <a:rPr lang="en-US"/>
              <a:t>DRAFT</a:t>
            </a:r>
          </a:p>
        </p:txBody>
      </p:sp>
      <p:sp>
        <p:nvSpPr>
          <p:cNvPr id="309254" name="Rectangle 6"/>
          <p:cNvSpPr>
            <a:spLocks noGrp="1" noChangeArrowheads="1"/>
          </p:cNvSpPr>
          <p:nvPr>
            <p:ph type="sldNum" sz="quarter" idx="4"/>
          </p:nvPr>
        </p:nvSpPr>
        <p:spPr bwMode="auto">
          <a:xfrm>
            <a:off x="6629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1B90EFB2-C933-419A-A6EE-3B4B60A4A4B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996" r:id="rId1"/>
    <p:sldLayoutId id="2147488074" r:id="rId2"/>
    <p:sldLayoutId id="2147487997" r:id="rId3"/>
    <p:sldLayoutId id="2147487998" r:id="rId4"/>
    <p:sldLayoutId id="2147487999" r:id="rId5"/>
    <p:sldLayoutId id="2147488000" r:id="rId6"/>
    <p:sldLayoutId id="2147488001" r:id="rId7"/>
    <p:sldLayoutId id="2147488002" r:id="rId8"/>
    <p:sldLayoutId id="2147488003" r:id="rId9"/>
    <p:sldLayoutId id="2147488004" r:id="rId10"/>
    <p:sldLayoutId id="2147488005" r:id="rId11"/>
    <p:sldLayoutId id="2147488006" r:id="rId12"/>
    <p:sldLayoutId id="2147488007" r:id="rId13"/>
    <p:sldLayoutId id="2147488008" r:id="rId14"/>
    <p:sldLayoutId id="2147488144" r:id="rId15"/>
    <p:sldLayoutId id="2147488145" r:id="rId16"/>
    <p:sldLayoutId id="2147488146" r:id="rId17"/>
    <p:sldLayoutId id="2147488147" r:id="rId18"/>
    <p:sldLayoutId id="2147488148" r:id="rId19"/>
    <p:sldLayoutId id="2147488149" r:id="rId20"/>
    <p:sldLayoutId id="2147488150" r:id="rId21"/>
    <p:sldLayoutId id="2147488151" r:id="rId22"/>
    <p:sldLayoutId id="2147488152" r:id="rId23"/>
    <p:sldLayoutId id="2147488153" r:id="rId24"/>
    <p:sldLayoutId id="2147488154" r:id="rId25"/>
    <p:sldLayoutId id="2147488155" r:id="rId26"/>
    <p:sldLayoutId id="2147488156" r:id="rId27"/>
    <p:sldLayoutId id="2147488157" r:id="rId28"/>
    <p:sldLayoutId id="2147488158" r:id="rId29"/>
    <p:sldLayoutId id="2147488159" r:id="rId30"/>
    <p:sldLayoutId id="2147488160" r:id="rId31"/>
    <p:sldLayoutId id="2147488161" r:id="rId32"/>
    <p:sldLayoutId id="2147488162" r:id="rId33"/>
    <p:sldLayoutId id="2147488163" r:id="rId34"/>
    <p:sldLayoutId id="2147488164" r:id="rId35"/>
    <p:sldLayoutId id="2147488165" r:id="rId36"/>
    <p:sldLayoutId id="2147488166" r:id="rId37"/>
    <p:sldLayoutId id="2147488167" r:id="rId38"/>
    <p:sldLayoutId id="2147488168" r:id="rId39"/>
    <p:sldLayoutId id="2147488169" r:id="rId40"/>
    <p:sldLayoutId id="2147488170" r:id="rId41"/>
    <p:sldLayoutId id="2147488171" r:id="rId42"/>
  </p:sldLayoutIdLst>
  <p:hf sldNum="0" hdr="0" ftr="0" dt="0"/>
  <p:txStyles>
    <p:titleStyle>
      <a:lvl1pPr algn="ctr" rtl="0" eaLnBrk="0" fontAlgn="base" hangingPunct="0">
        <a:spcBef>
          <a:spcPct val="0"/>
        </a:spcBef>
        <a:spcAft>
          <a:spcPct val="0"/>
        </a:spcAft>
        <a:defRPr sz="3600" b="1">
          <a:solidFill>
            <a:srgbClr val="FF9933"/>
          </a:solidFill>
          <a:latin typeface="+mj-lt"/>
          <a:ea typeface="+mj-ea"/>
          <a:cs typeface="+mj-cs"/>
        </a:defRPr>
      </a:lvl1pPr>
      <a:lvl2pPr algn="ctr" rtl="0" eaLnBrk="0" fontAlgn="base" hangingPunct="0">
        <a:spcBef>
          <a:spcPct val="0"/>
        </a:spcBef>
        <a:spcAft>
          <a:spcPct val="0"/>
        </a:spcAft>
        <a:defRPr sz="3600" b="1">
          <a:solidFill>
            <a:srgbClr val="FF9933"/>
          </a:solidFill>
          <a:latin typeface="Arial" charset="0"/>
          <a:cs typeface="Arial" charset="0"/>
        </a:defRPr>
      </a:lvl2pPr>
      <a:lvl3pPr algn="ctr" rtl="0" eaLnBrk="0" fontAlgn="base" hangingPunct="0">
        <a:spcBef>
          <a:spcPct val="0"/>
        </a:spcBef>
        <a:spcAft>
          <a:spcPct val="0"/>
        </a:spcAft>
        <a:defRPr sz="3600" b="1">
          <a:solidFill>
            <a:srgbClr val="FF9933"/>
          </a:solidFill>
          <a:latin typeface="Arial" charset="0"/>
          <a:cs typeface="Arial" charset="0"/>
        </a:defRPr>
      </a:lvl3pPr>
      <a:lvl4pPr algn="ctr" rtl="0" eaLnBrk="0" fontAlgn="base" hangingPunct="0">
        <a:spcBef>
          <a:spcPct val="0"/>
        </a:spcBef>
        <a:spcAft>
          <a:spcPct val="0"/>
        </a:spcAft>
        <a:defRPr sz="3600" b="1">
          <a:solidFill>
            <a:srgbClr val="FF9933"/>
          </a:solidFill>
          <a:latin typeface="Arial" charset="0"/>
          <a:cs typeface="Arial" charset="0"/>
        </a:defRPr>
      </a:lvl4pPr>
      <a:lvl5pPr algn="ctr" rtl="0" eaLnBrk="0" fontAlgn="base" hangingPunct="0">
        <a:spcBef>
          <a:spcPct val="0"/>
        </a:spcBef>
        <a:spcAft>
          <a:spcPct val="0"/>
        </a:spcAft>
        <a:defRPr sz="3600" b="1">
          <a:solidFill>
            <a:srgbClr val="FF9933"/>
          </a:solidFill>
          <a:latin typeface="Arial" charset="0"/>
          <a:cs typeface="Arial" charset="0"/>
        </a:defRPr>
      </a:lvl5pPr>
      <a:lvl6pPr marL="457200" algn="ctr" rtl="0" fontAlgn="base">
        <a:spcBef>
          <a:spcPct val="0"/>
        </a:spcBef>
        <a:spcAft>
          <a:spcPct val="0"/>
        </a:spcAft>
        <a:defRPr sz="3600" b="1">
          <a:solidFill>
            <a:srgbClr val="FF9933"/>
          </a:solidFill>
          <a:latin typeface="Arial" charset="0"/>
          <a:cs typeface="Arial" charset="0"/>
        </a:defRPr>
      </a:lvl6pPr>
      <a:lvl7pPr marL="914400" algn="ctr" rtl="0" fontAlgn="base">
        <a:spcBef>
          <a:spcPct val="0"/>
        </a:spcBef>
        <a:spcAft>
          <a:spcPct val="0"/>
        </a:spcAft>
        <a:defRPr sz="3600" b="1">
          <a:solidFill>
            <a:srgbClr val="FF9933"/>
          </a:solidFill>
          <a:latin typeface="Arial" charset="0"/>
          <a:cs typeface="Arial" charset="0"/>
        </a:defRPr>
      </a:lvl7pPr>
      <a:lvl8pPr marL="1371600" algn="ctr" rtl="0" fontAlgn="base">
        <a:spcBef>
          <a:spcPct val="0"/>
        </a:spcBef>
        <a:spcAft>
          <a:spcPct val="0"/>
        </a:spcAft>
        <a:defRPr sz="3600" b="1">
          <a:solidFill>
            <a:srgbClr val="FF9933"/>
          </a:solidFill>
          <a:latin typeface="Arial" charset="0"/>
          <a:cs typeface="Arial" charset="0"/>
        </a:defRPr>
      </a:lvl8pPr>
      <a:lvl9pPr marL="1828800" algn="ctr" rtl="0" fontAlgn="base">
        <a:spcBef>
          <a:spcPct val="0"/>
        </a:spcBef>
        <a:spcAft>
          <a:spcPct val="0"/>
        </a:spcAft>
        <a:defRPr sz="3600" b="1">
          <a:solidFill>
            <a:srgbClr val="FF9933"/>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70B55"/>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2362200" cy="457200"/>
          </a:xfrm>
          <a:prstGeom prst="rect">
            <a:avLst/>
          </a:prstGeom>
          <a:solidFill>
            <a:srgbClr val="BCCC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spcBef>
                <a:spcPct val="50000"/>
              </a:spcBef>
            </a:pPr>
            <a:endParaRPr lang="en-US"/>
          </a:p>
        </p:txBody>
      </p:sp>
      <p:sp>
        <p:nvSpPr>
          <p:cNvPr id="2051" name="Rectangle 3"/>
          <p:cNvSpPr>
            <a:spLocks noChangeArrowheads="1"/>
          </p:cNvSpPr>
          <p:nvPr/>
        </p:nvSpPr>
        <p:spPr bwMode="auto">
          <a:xfrm>
            <a:off x="0" y="0"/>
            <a:ext cx="91440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spcBef>
                <a:spcPct val="50000"/>
              </a:spcBef>
            </a:pPr>
            <a:endParaRPr lang="en-US"/>
          </a:p>
        </p:txBody>
      </p:sp>
      <p:sp>
        <p:nvSpPr>
          <p:cNvPr id="2052" name="Rectangle 4"/>
          <p:cNvSpPr>
            <a:spLocks noChangeArrowheads="1"/>
          </p:cNvSpPr>
          <p:nvPr/>
        </p:nvSpPr>
        <p:spPr bwMode="auto">
          <a:xfrm>
            <a:off x="0" y="685800"/>
            <a:ext cx="9140825" cy="457200"/>
          </a:xfrm>
          <a:prstGeom prst="rect">
            <a:avLst/>
          </a:prstGeom>
          <a:solidFill>
            <a:srgbClr val="170B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spcBef>
                <a:spcPct val="50000"/>
              </a:spcBef>
            </a:pPr>
            <a:endParaRPr lang="en-US"/>
          </a:p>
        </p:txBody>
      </p:sp>
      <p:sp>
        <p:nvSpPr>
          <p:cNvPr id="2053" name="Rectangle 5"/>
          <p:cNvSpPr>
            <a:spLocks noChangeArrowheads="1"/>
          </p:cNvSpPr>
          <p:nvPr/>
        </p:nvSpPr>
        <p:spPr bwMode="auto">
          <a:xfrm>
            <a:off x="4416425" y="266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a:endParaRPr lang="en-US" altLang="en-US" sz="2400">
              <a:solidFill>
                <a:schemeClr val="tx1"/>
              </a:solidFill>
              <a:latin typeface="GillSans"/>
            </a:endParaRPr>
          </a:p>
        </p:txBody>
      </p:sp>
      <p:sp>
        <p:nvSpPr>
          <p:cNvPr id="2054" name="Text Box 6"/>
          <p:cNvSpPr txBox="1">
            <a:spLocks noChangeArrowheads="1"/>
          </p:cNvSpPr>
          <p:nvPr/>
        </p:nvSpPr>
        <p:spPr bwMode="auto">
          <a:xfrm>
            <a:off x="2241550" y="65088"/>
            <a:ext cx="36766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2120900" algn="l"/>
              </a:tabLst>
              <a:defRPr sz="4800">
                <a:solidFill>
                  <a:srgbClr val="000000"/>
                </a:solidFill>
                <a:latin typeface="Arial" pitchFamily="34" charset="0"/>
                <a:cs typeface="Arial" pitchFamily="34" charset="0"/>
              </a:defRPr>
            </a:lvl1pPr>
            <a:lvl2pPr marL="742950" indent="-285750" eaLnBrk="0" hangingPunct="0">
              <a:tabLst>
                <a:tab pos="2120900" algn="l"/>
              </a:tabLst>
              <a:defRPr sz="4800">
                <a:solidFill>
                  <a:srgbClr val="000000"/>
                </a:solidFill>
                <a:latin typeface="Arial" pitchFamily="34" charset="0"/>
                <a:cs typeface="Arial" pitchFamily="34" charset="0"/>
              </a:defRPr>
            </a:lvl2pPr>
            <a:lvl3pPr marL="1143000" indent="-228600" eaLnBrk="0" hangingPunct="0">
              <a:tabLst>
                <a:tab pos="2120900" algn="l"/>
              </a:tabLst>
              <a:defRPr sz="4800">
                <a:solidFill>
                  <a:srgbClr val="000000"/>
                </a:solidFill>
                <a:latin typeface="Arial" pitchFamily="34" charset="0"/>
                <a:cs typeface="Arial" pitchFamily="34" charset="0"/>
              </a:defRPr>
            </a:lvl3pPr>
            <a:lvl4pPr marL="1600200" indent="-228600" eaLnBrk="0" hangingPunct="0">
              <a:tabLst>
                <a:tab pos="2120900" algn="l"/>
              </a:tabLst>
              <a:defRPr sz="4800">
                <a:solidFill>
                  <a:srgbClr val="000000"/>
                </a:solidFill>
                <a:latin typeface="Arial" pitchFamily="34" charset="0"/>
                <a:cs typeface="Arial" pitchFamily="34" charset="0"/>
              </a:defRPr>
            </a:lvl4pPr>
            <a:lvl5pPr marL="2057400" indent="-228600" eaLnBrk="0" hangingPunct="0">
              <a:tabLst>
                <a:tab pos="2120900" algn="l"/>
              </a:tabLst>
              <a:defRPr sz="4800">
                <a:solidFill>
                  <a:srgbClr val="000000"/>
                </a:solidFill>
                <a:latin typeface="Arial" pitchFamily="34" charset="0"/>
                <a:cs typeface="Arial" pitchFamily="34" charset="0"/>
              </a:defRPr>
            </a:lvl5pPr>
            <a:lvl6pPr marL="2514600" indent="-228600" eaLnBrk="0" fontAlgn="base" hangingPunct="0">
              <a:spcBef>
                <a:spcPct val="0"/>
              </a:spcBef>
              <a:spcAft>
                <a:spcPct val="0"/>
              </a:spcAft>
              <a:tabLst>
                <a:tab pos="2120900" algn="l"/>
              </a:tabLst>
              <a:defRPr sz="4800">
                <a:solidFill>
                  <a:srgbClr val="000000"/>
                </a:solidFill>
                <a:latin typeface="Arial" pitchFamily="34" charset="0"/>
                <a:cs typeface="Arial" pitchFamily="34" charset="0"/>
              </a:defRPr>
            </a:lvl6pPr>
            <a:lvl7pPr marL="2971800" indent="-228600" eaLnBrk="0" fontAlgn="base" hangingPunct="0">
              <a:spcBef>
                <a:spcPct val="0"/>
              </a:spcBef>
              <a:spcAft>
                <a:spcPct val="0"/>
              </a:spcAft>
              <a:tabLst>
                <a:tab pos="2120900" algn="l"/>
              </a:tabLst>
              <a:defRPr sz="4800">
                <a:solidFill>
                  <a:srgbClr val="000000"/>
                </a:solidFill>
                <a:latin typeface="Arial" pitchFamily="34" charset="0"/>
                <a:cs typeface="Arial" pitchFamily="34" charset="0"/>
              </a:defRPr>
            </a:lvl7pPr>
            <a:lvl8pPr marL="3429000" indent="-228600" eaLnBrk="0" fontAlgn="base" hangingPunct="0">
              <a:spcBef>
                <a:spcPct val="0"/>
              </a:spcBef>
              <a:spcAft>
                <a:spcPct val="0"/>
              </a:spcAft>
              <a:tabLst>
                <a:tab pos="2120900" algn="l"/>
              </a:tabLst>
              <a:defRPr sz="4800">
                <a:solidFill>
                  <a:srgbClr val="000000"/>
                </a:solidFill>
                <a:latin typeface="Arial" pitchFamily="34" charset="0"/>
                <a:cs typeface="Arial" pitchFamily="34" charset="0"/>
              </a:defRPr>
            </a:lvl8pPr>
            <a:lvl9pPr marL="3886200" indent="-228600" eaLnBrk="0" fontAlgn="base" hangingPunct="0">
              <a:spcBef>
                <a:spcPct val="0"/>
              </a:spcBef>
              <a:spcAft>
                <a:spcPct val="0"/>
              </a:spcAft>
              <a:tabLst>
                <a:tab pos="2120900" algn="l"/>
              </a:tabLst>
              <a:defRPr sz="4800">
                <a:solidFill>
                  <a:srgbClr val="000000"/>
                </a:solidFill>
                <a:latin typeface="Arial" pitchFamily="34" charset="0"/>
                <a:cs typeface="Arial" pitchFamily="34" charset="0"/>
              </a:defRPr>
            </a:lvl9pPr>
          </a:lstStyle>
          <a:p>
            <a:pPr>
              <a:lnSpc>
                <a:spcPct val="120000"/>
              </a:lnSpc>
              <a:spcBef>
                <a:spcPct val="50000"/>
              </a:spcBef>
              <a:defRPr/>
            </a:pPr>
            <a:r>
              <a:rPr lang="en-US" altLang="en-US" sz="1200" b="1" i="1" smtClean="0">
                <a:solidFill>
                  <a:srgbClr val="170B55"/>
                </a:solidFill>
                <a:latin typeface="GillSans"/>
              </a:rPr>
              <a:t>TRANSBAY REDEVELOPMENT PROJECT AREA</a:t>
            </a:r>
          </a:p>
        </p:txBody>
      </p:sp>
    </p:spTree>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illSans" pitchFamily="34" charset="0"/>
          <a:cs typeface="Arial" charset="0"/>
        </a:defRPr>
      </a:lvl2pPr>
      <a:lvl3pPr algn="ctr" rtl="0" eaLnBrk="0" fontAlgn="base" hangingPunct="0">
        <a:spcBef>
          <a:spcPct val="0"/>
        </a:spcBef>
        <a:spcAft>
          <a:spcPct val="0"/>
        </a:spcAft>
        <a:defRPr sz="4400">
          <a:solidFill>
            <a:schemeClr val="tx2"/>
          </a:solidFill>
          <a:latin typeface="GillSans" pitchFamily="34" charset="0"/>
          <a:cs typeface="Arial" charset="0"/>
        </a:defRPr>
      </a:lvl3pPr>
      <a:lvl4pPr algn="ctr" rtl="0" eaLnBrk="0" fontAlgn="base" hangingPunct="0">
        <a:spcBef>
          <a:spcPct val="0"/>
        </a:spcBef>
        <a:spcAft>
          <a:spcPct val="0"/>
        </a:spcAft>
        <a:defRPr sz="4400">
          <a:solidFill>
            <a:schemeClr val="tx2"/>
          </a:solidFill>
          <a:latin typeface="GillSans" pitchFamily="34" charset="0"/>
          <a:cs typeface="Arial" charset="0"/>
        </a:defRPr>
      </a:lvl4pPr>
      <a:lvl5pPr algn="ctr" rtl="0" eaLnBrk="0" fontAlgn="base" hangingPunct="0">
        <a:spcBef>
          <a:spcPct val="0"/>
        </a:spcBef>
        <a:spcAft>
          <a:spcPct val="0"/>
        </a:spcAft>
        <a:defRPr sz="4400">
          <a:solidFill>
            <a:schemeClr val="tx2"/>
          </a:solidFill>
          <a:latin typeface="GillSans" pitchFamily="34" charset="0"/>
          <a:cs typeface="Arial" charset="0"/>
        </a:defRPr>
      </a:lvl5pPr>
      <a:lvl6pPr marL="457200" algn="ctr" rtl="0" fontAlgn="base">
        <a:spcBef>
          <a:spcPct val="0"/>
        </a:spcBef>
        <a:spcAft>
          <a:spcPct val="0"/>
        </a:spcAft>
        <a:defRPr sz="4400">
          <a:solidFill>
            <a:schemeClr val="tx2"/>
          </a:solidFill>
          <a:latin typeface="GillSans" pitchFamily="34" charset="0"/>
          <a:cs typeface="Arial" charset="0"/>
        </a:defRPr>
      </a:lvl6pPr>
      <a:lvl7pPr marL="914400" algn="ctr" rtl="0" fontAlgn="base">
        <a:spcBef>
          <a:spcPct val="0"/>
        </a:spcBef>
        <a:spcAft>
          <a:spcPct val="0"/>
        </a:spcAft>
        <a:defRPr sz="4400">
          <a:solidFill>
            <a:schemeClr val="tx2"/>
          </a:solidFill>
          <a:latin typeface="GillSans" pitchFamily="34" charset="0"/>
          <a:cs typeface="Arial" charset="0"/>
        </a:defRPr>
      </a:lvl7pPr>
      <a:lvl8pPr marL="1371600" algn="ctr" rtl="0" fontAlgn="base">
        <a:spcBef>
          <a:spcPct val="0"/>
        </a:spcBef>
        <a:spcAft>
          <a:spcPct val="0"/>
        </a:spcAft>
        <a:defRPr sz="4400">
          <a:solidFill>
            <a:schemeClr val="tx2"/>
          </a:solidFill>
          <a:latin typeface="GillSans" pitchFamily="34" charset="0"/>
          <a:cs typeface="Arial" charset="0"/>
        </a:defRPr>
      </a:lvl8pPr>
      <a:lvl9pPr marL="1828800" algn="ctr" rtl="0" fontAlgn="base">
        <a:spcBef>
          <a:spcPct val="0"/>
        </a:spcBef>
        <a:spcAft>
          <a:spcPct val="0"/>
        </a:spcAft>
        <a:defRPr sz="4400">
          <a:solidFill>
            <a:schemeClr val="tx2"/>
          </a:solidFill>
          <a:latin typeface="GillSans"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371600" y="150813"/>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endParaRPr lang="en-US" smtClean="0"/>
          </a:p>
        </p:txBody>
      </p:sp>
    </p:spTree>
  </p:cSld>
  <p:clrMap bg1="lt1" tx1="dk1" bg2="lt2" tx2="dk2" accent1="accent1" accent2="accent2" accent3="accent3" accent4="accent4" accent5="accent5" accent6="accent6" hlink="hlink" folHlink="folHlink"/>
  <p:sldLayoutIdLst>
    <p:sldLayoutId id="2147488020" r:id="rId1"/>
    <p:sldLayoutId id="2147488021" r:id="rId2"/>
    <p:sldLayoutId id="2147488022" r:id="rId3"/>
    <p:sldLayoutId id="2147488023" r:id="rId4"/>
    <p:sldLayoutId id="2147488024" r:id="rId5"/>
    <p:sldLayoutId id="2147488025" r:id="rId6"/>
    <p:sldLayoutId id="2147488026" r:id="rId7"/>
    <p:sldLayoutId id="2147488027" r:id="rId8"/>
    <p:sldLayoutId id="2147488028" r:id="rId9"/>
    <p:sldLayoutId id="2147488029" r:id="rId10"/>
    <p:sldLayoutId id="2147488030" r:id="rId11"/>
  </p:sldLayoutIdLst>
  <p:transition spd="slow"/>
  <p:hf sldNum="0" hdr="0" ftr="0" dt="0"/>
  <p:txStyles>
    <p:titleStyle>
      <a:lvl1pPr algn="r" rtl="0" eaLnBrk="0" fontAlgn="base" hangingPunct="0">
        <a:spcBef>
          <a:spcPct val="0"/>
        </a:spcBef>
        <a:spcAft>
          <a:spcPct val="0"/>
        </a:spcAft>
        <a:defRPr sz="3200">
          <a:solidFill>
            <a:srgbClr val="0000FF"/>
          </a:solidFill>
          <a:latin typeface="+mj-lt"/>
          <a:ea typeface="+mj-ea"/>
          <a:cs typeface="+mj-cs"/>
        </a:defRPr>
      </a:lvl1pPr>
      <a:lvl2pPr algn="r" rtl="0" eaLnBrk="0" fontAlgn="base" hangingPunct="0">
        <a:spcBef>
          <a:spcPct val="0"/>
        </a:spcBef>
        <a:spcAft>
          <a:spcPct val="0"/>
        </a:spcAft>
        <a:defRPr sz="3200">
          <a:solidFill>
            <a:srgbClr val="0000FF"/>
          </a:solidFill>
          <a:latin typeface="Arial Black" pitchFamily="34" charset="0"/>
        </a:defRPr>
      </a:lvl2pPr>
      <a:lvl3pPr algn="r" rtl="0" eaLnBrk="0" fontAlgn="base" hangingPunct="0">
        <a:spcBef>
          <a:spcPct val="0"/>
        </a:spcBef>
        <a:spcAft>
          <a:spcPct val="0"/>
        </a:spcAft>
        <a:defRPr sz="3200">
          <a:solidFill>
            <a:srgbClr val="0000FF"/>
          </a:solidFill>
          <a:latin typeface="Arial Black" pitchFamily="34" charset="0"/>
        </a:defRPr>
      </a:lvl3pPr>
      <a:lvl4pPr algn="r" rtl="0" eaLnBrk="0" fontAlgn="base" hangingPunct="0">
        <a:spcBef>
          <a:spcPct val="0"/>
        </a:spcBef>
        <a:spcAft>
          <a:spcPct val="0"/>
        </a:spcAft>
        <a:defRPr sz="3200">
          <a:solidFill>
            <a:srgbClr val="0000FF"/>
          </a:solidFill>
          <a:latin typeface="Arial Black" pitchFamily="34" charset="0"/>
        </a:defRPr>
      </a:lvl4pPr>
      <a:lvl5pPr algn="r" rtl="0" eaLnBrk="0" fontAlgn="base" hangingPunct="0">
        <a:spcBef>
          <a:spcPct val="0"/>
        </a:spcBef>
        <a:spcAft>
          <a:spcPct val="0"/>
        </a:spcAft>
        <a:defRPr sz="3200">
          <a:solidFill>
            <a:srgbClr val="0000FF"/>
          </a:solidFill>
          <a:latin typeface="Arial Black" pitchFamily="34" charset="0"/>
        </a:defRPr>
      </a:lvl5pPr>
      <a:lvl6pPr marL="457200" algn="r" rtl="0" fontAlgn="base">
        <a:spcBef>
          <a:spcPct val="0"/>
        </a:spcBef>
        <a:spcAft>
          <a:spcPct val="0"/>
        </a:spcAft>
        <a:defRPr sz="3200">
          <a:solidFill>
            <a:srgbClr val="0000FF"/>
          </a:solidFill>
          <a:latin typeface="Arial Black" pitchFamily="34" charset="0"/>
        </a:defRPr>
      </a:lvl6pPr>
      <a:lvl7pPr marL="914400" algn="r" rtl="0" fontAlgn="base">
        <a:spcBef>
          <a:spcPct val="0"/>
        </a:spcBef>
        <a:spcAft>
          <a:spcPct val="0"/>
        </a:spcAft>
        <a:defRPr sz="3200">
          <a:solidFill>
            <a:srgbClr val="0000FF"/>
          </a:solidFill>
          <a:latin typeface="Arial Black" pitchFamily="34" charset="0"/>
        </a:defRPr>
      </a:lvl7pPr>
      <a:lvl8pPr marL="1371600" algn="r" rtl="0" fontAlgn="base">
        <a:spcBef>
          <a:spcPct val="0"/>
        </a:spcBef>
        <a:spcAft>
          <a:spcPct val="0"/>
        </a:spcAft>
        <a:defRPr sz="3200">
          <a:solidFill>
            <a:srgbClr val="0000FF"/>
          </a:solidFill>
          <a:latin typeface="Arial Black" pitchFamily="34" charset="0"/>
        </a:defRPr>
      </a:lvl8pPr>
      <a:lvl9pPr marL="1828800" algn="r" rtl="0" fontAlgn="base">
        <a:spcBef>
          <a:spcPct val="0"/>
        </a:spcBef>
        <a:spcAft>
          <a:spcPct val="0"/>
        </a:spcAft>
        <a:defRPr sz="3200">
          <a:solidFill>
            <a:srgbClr val="0000FF"/>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124200" y="0"/>
            <a:ext cx="556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407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Arial" charset="0"/>
                <a:cs typeface="Arial" charset="0"/>
              </a:defRPr>
            </a:lvl1pPr>
          </a:lstStyle>
          <a:p>
            <a:pPr>
              <a:defRPr/>
            </a:pPr>
            <a:endParaRPr lang="en-US"/>
          </a:p>
        </p:txBody>
      </p:sp>
      <p:sp>
        <p:nvSpPr>
          <p:cNvPr id="8407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latin typeface="Arial" charset="0"/>
                <a:cs typeface="Arial" charset="0"/>
              </a:defRPr>
            </a:lvl1pPr>
          </a:lstStyle>
          <a:p>
            <a:pPr>
              <a:defRPr/>
            </a:pPr>
            <a:r>
              <a:rPr lang="en-US"/>
              <a:t>DRAFT</a:t>
            </a:r>
          </a:p>
        </p:txBody>
      </p:sp>
      <p:sp>
        <p:nvSpPr>
          <p:cNvPr id="840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D163BEFD-C346-4691-93DF-C72A13065C44}" type="slidenum">
              <a:rPr lang="en-US"/>
              <a:pPr/>
              <a:t>‹#›</a:t>
            </a:fld>
            <a:endParaRPr lang="en-US"/>
          </a:p>
        </p:txBody>
      </p:sp>
      <p:pic>
        <p:nvPicPr>
          <p:cNvPr id="4103" name="Picture 7" descr="transbay logo"/>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0" y="0"/>
            <a:ext cx="308451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8031" r:id="rId1"/>
    <p:sldLayoutId id="2147488032" r:id="rId2"/>
    <p:sldLayoutId id="2147488033" r:id="rId3"/>
    <p:sldLayoutId id="2147488034" r:id="rId4"/>
    <p:sldLayoutId id="2147488035" r:id="rId5"/>
    <p:sldLayoutId id="2147488036" r:id="rId6"/>
    <p:sldLayoutId id="2147488037" r:id="rId7"/>
    <p:sldLayoutId id="2147488038" r:id="rId8"/>
    <p:sldLayoutId id="2147488039" r:id="rId9"/>
    <p:sldLayoutId id="2147488040" r:id="rId10"/>
    <p:sldLayoutId id="2147488041" r:id="rId11"/>
    <p:sldLayoutId id="2147488172" r:id="rId12"/>
    <p:sldLayoutId id="2147488173" r:id="rId13"/>
    <p:sldLayoutId id="2147488174" r:id="rId14"/>
    <p:sldLayoutId id="2147488175" r:id="rId15"/>
    <p:sldLayoutId id="2147488176" r:id="rId16"/>
    <p:sldLayoutId id="2147488177" r:id="rId17"/>
    <p:sldLayoutId id="2147488178" r:id="rId18"/>
    <p:sldLayoutId id="2147488179" r:id="rId19"/>
    <p:sldLayoutId id="2147488180" r:id="rId20"/>
    <p:sldLayoutId id="2147488181" r:id="rId21"/>
    <p:sldLayoutId id="2147488182" r:id="rId22"/>
    <p:sldLayoutId id="2147488183" r:id="rId23"/>
    <p:sldLayoutId id="2147488184" r:id="rId24"/>
    <p:sldLayoutId id="2147488185" r:id="rId25"/>
    <p:sldLayoutId id="2147488186" r:id="rId26"/>
    <p:sldLayoutId id="2147488187" r:id="rId27"/>
    <p:sldLayoutId id="2147488188" r:id="rId28"/>
    <p:sldLayoutId id="2147488189" r:id="rId29"/>
    <p:sldLayoutId id="2147488190" r:id="rId30"/>
    <p:sldLayoutId id="2147488191" r:id="rId31"/>
    <p:sldLayoutId id="2147488192" r:id="rId32"/>
    <p:sldLayoutId id="2147488193" r:id="rId33"/>
    <p:sldLayoutId id="2147488194" r:id="rId34"/>
    <p:sldLayoutId id="2147488195" r:id="rId35"/>
    <p:sldLayoutId id="2147488196" r:id="rId36"/>
    <p:sldLayoutId id="2147488197" r:id="rId37"/>
    <p:sldLayoutId id="2147488198" r:id="rId38"/>
    <p:sldLayoutId id="2147488199" r:id="rId39"/>
  </p:sldLayoutIdLst>
  <p:hf sldNum="0" hdr="0" ftr="0" dt="0"/>
  <p:txStyles>
    <p:titleStyle>
      <a:lvl1pPr algn="ctr" rtl="0" eaLnBrk="0" fontAlgn="base" hangingPunct="0">
        <a:spcBef>
          <a:spcPct val="0"/>
        </a:spcBef>
        <a:spcAft>
          <a:spcPct val="0"/>
        </a:spcAft>
        <a:defRPr sz="3600" b="1">
          <a:solidFill>
            <a:srgbClr val="FF9933"/>
          </a:solidFill>
          <a:latin typeface="+mj-lt"/>
          <a:ea typeface="+mj-ea"/>
          <a:cs typeface="+mj-cs"/>
        </a:defRPr>
      </a:lvl1pPr>
      <a:lvl2pPr algn="ctr" rtl="0" eaLnBrk="0" fontAlgn="base" hangingPunct="0">
        <a:spcBef>
          <a:spcPct val="0"/>
        </a:spcBef>
        <a:spcAft>
          <a:spcPct val="0"/>
        </a:spcAft>
        <a:defRPr sz="3600" b="1">
          <a:solidFill>
            <a:srgbClr val="FF9933"/>
          </a:solidFill>
          <a:latin typeface="Arial" charset="0"/>
          <a:cs typeface="Arial" charset="0"/>
        </a:defRPr>
      </a:lvl2pPr>
      <a:lvl3pPr algn="ctr" rtl="0" eaLnBrk="0" fontAlgn="base" hangingPunct="0">
        <a:spcBef>
          <a:spcPct val="0"/>
        </a:spcBef>
        <a:spcAft>
          <a:spcPct val="0"/>
        </a:spcAft>
        <a:defRPr sz="3600" b="1">
          <a:solidFill>
            <a:srgbClr val="FF9933"/>
          </a:solidFill>
          <a:latin typeface="Arial" charset="0"/>
          <a:cs typeface="Arial" charset="0"/>
        </a:defRPr>
      </a:lvl3pPr>
      <a:lvl4pPr algn="ctr" rtl="0" eaLnBrk="0" fontAlgn="base" hangingPunct="0">
        <a:spcBef>
          <a:spcPct val="0"/>
        </a:spcBef>
        <a:spcAft>
          <a:spcPct val="0"/>
        </a:spcAft>
        <a:defRPr sz="3600" b="1">
          <a:solidFill>
            <a:srgbClr val="FF9933"/>
          </a:solidFill>
          <a:latin typeface="Arial" charset="0"/>
          <a:cs typeface="Arial" charset="0"/>
        </a:defRPr>
      </a:lvl4pPr>
      <a:lvl5pPr algn="ctr" rtl="0" eaLnBrk="0" fontAlgn="base" hangingPunct="0">
        <a:spcBef>
          <a:spcPct val="0"/>
        </a:spcBef>
        <a:spcAft>
          <a:spcPct val="0"/>
        </a:spcAft>
        <a:defRPr sz="3600" b="1">
          <a:solidFill>
            <a:srgbClr val="FF9933"/>
          </a:solidFill>
          <a:latin typeface="Arial" charset="0"/>
          <a:cs typeface="Arial" charset="0"/>
        </a:defRPr>
      </a:lvl5pPr>
      <a:lvl6pPr marL="457200" algn="ctr" rtl="0" fontAlgn="base">
        <a:spcBef>
          <a:spcPct val="0"/>
        </a:spcBef>
        <a:spcAft>
          <a:spcPct val="0"/>
        </a:spcAft>
        <a:defRPr sz="3600" b="1">
          <a:solidFill>
            <a:srgbClr val="FF9933"/>
          </a:solidFill>
          <a:latin typeface="Arial" charset="0"/>
          <a:cs typeface="Arial" charset="0"/>
        </a:defRPr>
      </a:lvl6pPr>
      <a:lvl7pPr marL="914400" algn="ctr" rtl="0" fontAlgn="base">
        <a:spcBef>
          <a:spcPct val="0"/>
        </a:spcBef>
        <a:spcAft>
          <a:spcPct val="0"/>
        </a:spcAft>
        <a:defRPr sz="3600" b="1">
          <a:solidFill>
            <a:srgbClr val="FF9933"/>
          </a:solidFill>
          <a:latin typeface="Arial" charset="0"/>
          <a:cs typeface="Arial" charset="0"/>
        </a:defRPr>
      </a:lvl7pPr>
      <a:lvl8pPr marL="1371600" algn="ctr" rtl="0" fontAlgn="base">
        <a:spcBef>
          <a:spcPct val="0"/>
        </a:spcBef>
        <a:spcAft>
          <a:spcPct val="0"/>
        </a:spcAft>
        <a:defRPr sz="3600" b="1">
          <a:solidFill>
            <a:srgbClr val="FF9933"/>
          </a:solidFill>
          <a:latin typeface="Arial" charset="0"/>
          <a:cs typeface="Arial" charset="0"/>
        </a:defRPr>
      </a:lvl8pPr>
      <a:lvl9pPr marL="1828800" algn="ctr" rtl="0" fontAlgn="base">
        <a:spcBef>
          <a:spcPct val="0"/>
        </a:spcBef>
        <a:spcAft>
          <a:spcPct val="0"/>
        </a:spcAft>
        <a:defRPr sz="3600" b="1">
          <a:solidFill>
            <a:srgbClr val="FF9933"/>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808080"/>
        </a:solidFill>
        <a:effectLst/>
      </p:bgPr>
    </p:bg>
    <p:spTree>
      <p:nvGrpSpPr>
        <p:cNvPr id="1" name=""/>
        <p:cNvGrpSpPr/>
        <p:nvPr/>
      </p:nvGrpSpPr>
      <p:grpSpPr>
        <a:xfrm>
          <a:off x="0" y="0"/>
          <a:ext cx="0" cy="0"/>
          <a:chOff x="0" y="0"/>
          <a:chExt cx="0" cy="0"/>
        </a:xfrm>
      </p:grpSpPr>
      <p:sp>
        <p:nvSpPr>
          <p:cNvPr id="5122" name="Line 2"/>
          <p:cNvSpPr>
            <a:spLocks noChangeShapeType="1"/>
          </p:cNvSpPr>
          <p:nvPr/>
        </p:nvSpPr>
        <p:spPr bwMode="auto">
          <a:xfrm>
            <a:off x="152400" y="6629400"/>
            <a:ext cx="3200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5123" name="Picture 3" descr="powerpoint base with sfra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075" r:id="rId1"/>
    <p:sldLayoutId id="2147488042" r:id="rId2"/>
    <p:sldLayoutId id="2147488043" r:id="rId3"/>
    <p:sldLayoutId id="2147488044" r:id="rId4"/>
    <p:sldLayoutId id="2147488045" r:id="rId5"/>
    <p:sldLayoutId id="2147488046" r:id="rId6"/>
    <p:sldLayoutId id="2147488047" r:id="rId7"/>
    <p:sldLayoutId id="2147488048" r:id="rId8"/>
    <p:sldLayoutId id="2147488049" r:id="rId9"/>
    <p:sldLayoutId id="2147488050" r:id="rId10"/>
    <p:sldLayoutId id="214748805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illSans" pitchFamily="34" charset="0"/>
        </a:defRPr>
      </a:lvl2pPr>
      <a:lvl3pPr algn="ctr" rtl="0" eaLnBrk="0" fontAlgn="base" hangingPunct="0">
        <a:spcBef>
          <a:spcPct val="0"/>
        </a:spcBef>
        <a:spcAft>
          <a:spcPct val="0"/>
        </a:spcAft>
        <a:defRPr sz="4400">
          <a:solidFill>
            <a:schemeClr val="tx2"/>
          </a:solidFill>
          <a:latin typeface="GillSans" pitchFamily="34" charset="0"/>
        </a:defRPr>
      </a:lvl3pPr>
      <a:lvl4pPr algn="ctr" rtl="0" eaLnBrk="0" fontAlgn="base" hangingPunct="0">
        <a:spcBef>
          <a:spcPct val="0"/>
        </a:spcBef>
        <a:spcAft>
          <a:spcPct val="0"/>
        </a:spcAft>
        <a:defRPr sz="4400">
          <a:solidFill>
            <a:schemeClr val="tx2"/>
          </a:solidFill>
          <a:latin typeface="GillSans" pitchFamily="34" charset="0"/>
        </a:defRPr>
      </a:lvl4pPr>
      <a:lvl5pPr algn="ctr" rtl="0" eaLnBrk="0" fontAlgn="base" hangingPunct="0">
        <a:spcBef>
          <a:spcPct val="0"/>
        </a:spcBef>
        <a:spcAft>
          <a:spcPct val="0"/>
        </a:spcAft>
        <a:defRPr sz="4400">
          <a:solidFill>
            <a:schemeClr val="tx2"/>
          </a:solidFill>
          <a:latin typeface="GillSans" pitchFamily="34" charset="0"/>
        </a:defRPr>
      </a:lvl5pPr>
      <a:lvl6pPr marL="457200" algn="ctr" rtl="0" fontAlgn="base">
        <a:spcBef>
          <a:spcPct val="0"/>
        </a:spcBef>
        <a:spcAft>
          <a:spcPct val="0"/>
        </a:spcAft>
        <a:defRPr sz="4400">
          <a:solidFill>
            <a:schemeClr val="tx2"/>
          </a:solidFill>
          <a:latin typeface="GillSans" pitchFamily="34" charset="0"/>
        </a:defRPr>
      </a:lvl6pPr>
      <a:lvl7pPr marL="914400" algn="ctr" rtl="0" fontAlgn="base">
        <a:spcBef>
          <a:spcPct val="0"/>
        </a:spcBef>
        <a:spcAft>
          <a:spcPct val="0"/>
        </a:spcAft>
        <a:defRPr sz="4400">
          <a:solidFill>
            <a:schemeClr val="tx2"/>
          </a:solidFill>
          <a:latin typeface="GillSans" pitchFamily="34" charset="0"/>
        </a:defRPr>
      </a:lvl7pPr>
      <a:lvl8pPr marL="1371600" algn="ctr" rtl="0" fontAlgn="base">
        <a:spcBef>
          <a:spcPct val="0"/>
        </a:spcBef>
        <a:spcAft>
          <a:spcPct val="0"/>
        </a:spcAft>
        <a:defRPr sz="4400">
          <a:solidFill>
            <a:schemeClr val="tx2"/>
          </a:solidFill>
          <a:latin typeface="GillSans" pitchFamily="34" charset="0"/>
        </a:defRPr>
      </a:lvl8pPr>
      <a:lvl9pPr marL="1828800" algn="ctr" rtl="0" fontAlgn="base">
        <a:spcBef>
          <a:spcPct val="0"/>
        </a:spcBef>
        <a:spcAft>
          <a:spcPct val="0"/>
        </a:spcAft>
        <a:defRPr sz="4400">
          <a:solidFill>
            <a:schemeClr val="tx2"/>
          </a:solidFill>
          <a:latin typeface="Gill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43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Arial" charset="0"/>
                <a:cs typeface="Arial" charset="0"/>
              </a:defRPr>
            </a:lvl1pPr>
          </a:lstStyle>
          <a:p>
            <a:pPr>
              <a:defRPr/>
            </a:pPr>
            <a:endParaRPr lang="en-US"/>
          </a:p>
        </p:txBody>
      </p:sp>
      <p:sp>
        <p:nvSpPr>
          <p:cNvPr id="843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latin typeface="Arial" charset="0"/>
                <a:cs typeface="Arial" charset="0"/>
              </a:defRPr>
            </a:lvl1pPr>
          </a:lstStyle>
          <a:p>
            <a:pPr>
              <a:defRPr/>
            </a:pPr>
            <a:r>
              <a:rPr lang="en-US"/>
              <a:t>DRAFT</a:t>
            </a:r>
          </a:p>
        </p:txBody>
      </p:sp>
      <p:sp>
        <p:nvSpPr>
          <p:cNvPr id="843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41651426-BFB9-42E7-B884-416CB31A4E2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8052" r:id="rId1"/>
    <p:sldLayoutId id="2147488053" r:id="rId2"/>
    <p:sldLayoutId id="2147488054" r:id="rId3"/>
    <p:sldLayoutId id="2147488055" r:id="rId4"/>
    <p:sldLayoutId id="2147488056" r:id="rId5"/>
    <p:sldLayoutId id="2147488057" r:id="rId6"/>
    <p:sldLayoutId id="2147488058" r:id="rId7"/>
    <p:sldLayoutId id="2147488059" r:id="rId8"/>
    <p:sldLayoutId id="2147488060" r:id="rId9"/>
    <p:sldLayoutId id="2147488061" r:id="rId10"/>
    <p:sldLayoutId id="214748806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4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chemeClr val="tx1"/>
                </a:solidFill>
                <a:latin typeface="Times" charset="0"/>
                <a:cs typeface="Arial" charset="0"/>
              </a:defRPr>
            </a:lvl1pPr>
          </a:lstStyle>
          <a:p>
            <a:pPr>
              <a:defRPr/>
            </a:pPr>
            <a:endParaRPr lang="en-US"/>
          </a:p>
        </p:txBody>
      </p:sp>
      <p:sp>
        <p:nvSpPr>
          <p:cNvPr id="84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chemeClr val="tx1"/>
                </a:solidFill>
                <a:latin typeface="Times" charset="0"/>
                <a:cs typeface="Arial" charset="0"/>
              </a:defRPr>
            </a:lvl1pPr>
          </a:lstStyle>
          <a:p>
            <a:pPr>
              <a:defRPr/>
            </a:pPr>
            <a:r>
              <a:rPr lang="en-US"/>
              <a:t>DRAFT</a:t>
            </a:r>
          </a:p>
        </p:txBody>
      </p:sp>
      <p:sp>
        <p:nvSpPr>
          <p:cNvPr id="84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panose="02020603050405020304" pitchFamily="18" charset="0"/>
              </a:defRPr>
            </a:lvl1pPr>
          </a:lstStyle>
          <a:p>
            <a:fld id="{2FE6CBBA-4ABE-43C4-92AC-75A0346D8E78}" type="slidenum">
              <a:rPr lang="en-US"/>
              <a:pPr/>
              <a:t>‹#›</a:t>
            </a:fld>
            <a:endParaRPr lang="en-US"/>
          </a:p>
        </p:txBody>
      </p:sp>
      <p:pic>
        <p:nvPicPr>
          <p:cNvPr id="7175"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557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8063" r:id="rId1"/>
    <p:sldLayoutId id="2147488064" r:id="rId2"/>
    <p:sldLayoutId id="2147488065" r:id="rId3"/>
    <p:sldLayoutId id="2147488066" r:id="rId4"/>
    <p:sldLayoutId id="2147488067" r:id="rId5"/>
    <p:sldLayoutId id="2147488068" r:id="rId6"/>
    <p:sldLayoutId id="2147488069" r:id="rId7"/>
    <p:sldLayoutId id="2147488070" r:id="rId8"/>
    <p:sldLayoutId id="2147488071" r:id="rId9"/>
    <p:sldLayoutId id="2147488072" r:id="rId10"/>
    <p:sldLayoutId id="2147488073" r:id="rId11"/>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pitchFamily="34" charset="0"/>
        </a:defRPr>
      </a:lvl2pPr>
      <a:lvl3pPr algn="l" rtl="0" eaLnBrk="0" fontAlgn="base" hangingPunct="0">
        <a:spcBef>
          <a:spcPct val="0"/>
        </a:spcBef>
        <a:spcAft>
          <a:spcPct val="0"/>
        </a:spcAft>
        <a:defRPr sz="4400">
          <a:solidFill>
            <a:schemeClr val="tx2"/>
          </a:solidFill>
          <a:latin typeface="Arial Narrow" pitchFamily="34" charset="0"/>
        </a:defRPr>
      </a:lvl3pPr>
      <a:lvl4pPr algn="l" rtl="0" eaLnBrk="0" fontAlgn="base" hangingPunct="0">
        <a:spcBef>
          <a:spcPct val="0"/>
        </a:spcBef>
        <a:spcAft>
          <a:spcPct val="0"/>
        </a:spcAft>
        <a:defRPr sz="4400">
          <a:solidFill>
            <a:schemeClr val="tx2"/>
          </a:solidFill>
          <a:latin typeface="Arial Narrow" pitchFamily="34" charset="0"/>
        </a:defRPr>
      </a:lvl4pPr>
      <a:lvl5pPr algn="l" rtl="0" eaLnBrk="0" fontAlgn="base" hangingPunct="0">
        <a:spcBef>
          <a:spcPct val="0"/>
        </a:spcBef>
        <a:spcAft>
          <a:spcPct val="0"/>
        </a:spcAft>
        <a:defRPr sz="4400">
          <a:solidFill>
            <a:schemeClr val="tx2"/>
          </a:solidFill>
          <a:latin typeface="Arial Narrow" pitchFamily="34" charset="0"/>
        </a:defRPr>
      </a:lvl5pPr>
      <a:lvl6pPr marL="457200" algn="l" rtl="0" fontAlgn="base">
        <a:spcBef>
          <a:spcPct val="0"/>
        </a:spcBef>
        <a:spcAft>
          <a:spcPct val="0"/>
        </a:spcAft>
        <a:defRPr sz="4400">
          <a:solidFill>
            <a:schemeClr val="tx2"/>
          </a:solidFill>
          <a:latin typeface="Arial Narrow" pitchFamily="34" charset="0"/>
        </a:defRPr>
      </a:lvl6pPr>
      <a:lvl7pPr marL="914400" algn="l" rtl="0" fontAlgn="base">
        <a:spcBef>
          <a:spcPct val="0"/>
        </a:spcBef>
        <a:spcAft>
          <a:spcPct val="0"/>
        </a:spcAft>
        <a:defRPr sz="4400">
          <a:solidFill>
            <a:schemeClr val="tx2"/>
          </a:solidFill>
          <a:latin typeface="Arial Narrow" pitchFamily="34" charset="0"/>
        </a:defRPr>
      </a:lvl7pPr>
      <a:lvl8pPr marL="1371600" algn="l" rtl="0" fontAlgn="base">
        <a:spcBef>
          <a:spcPct val="0"/>
        </a:spcBef>
        <a:spcAft>
          <a:spcPct val="0"/>
        </a:spcAft>
        <a:defRPr sz="4400">
          <a:solidFill>
            <a:schemeClr val="tx2"/>
          </a:solidFill>
          <a:latin typeface="Arial Narrow" pitchFamily="34" charset="0"/>
        </a:defRPr>
      </a:lvl8pPr>
      <a:lvl9pPr marL="1828800" algn="l"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defRPr>
      </a:lvl5pPr>
      <a:lvl6pPr marL="2514600" indent="-228600" algn="l" rtl="0" fontAlgn="base">
        <a:spcBef>
          <a:spcPct val="20000"/>
        </a:spcBef>
        <a:spcAft>
          <a:spcPct val="0"/>
        </a:spcAft>
        <a:buFont typeface="Times" charset="0"/>
        <a:buChar char="•"/>
        <a:defRPr sz="2000">
          <a:solidFill>
            <a:schemeClr val="tx1"/>
          </a:solidFill>
          <a:latin typeface="+mn-lt"/>
        </a:defRPr>
      </a:lvl6pPr>
      <a:lvl7pPr marL="2971800" indent="-228600" algn="l" rtl="0" fontAlgn="base">
        <a:spcBef>
          <a:spcPct val="20000"/>
        </a:spcBef>
        <a:spcAft>
          <a:spcPct val="0"/>
        </a:spcAft>
        <a:buFont typeface="Times" charset="0"/>
        <a:buChar char="•"/>
        <a:defRPr sz="2000">
          <a:solidFill>
            <a:schemeClr val="tx1"/>
          </a:solidFill>
          <a:latin typeface="+mn-lt"/>
        </a:defRPr>
      </a:lvl7pPr>
      <a:lvl8pPr marL="3429000" indent="-228600" algn="l" rtl="0" fontAlgn="base">
        <a:spcBef>
          <a:spcPct val="20000"/>
        </a:spcBef>
        <a:spcAft>
          <a:spcPct val="0"/>
        </a:spcAft>
        <a:buFont typeface="Times" charset="0"/>
        <a:buChar char="•"/>
        <a:defRPr sz="2000">
          <a:solidFill>
            <a:schemeClr val="tx1"/>
          </a:solidFill>
          <a:latin typeface="+mn-lt"/>
        </a:defRPr>
      </a:lvl8pPr>
      <a:lvl9pPr marL="3886200" indent="-228600" algn="l" rtl="0" fontAlgn="base">
        <a:spcBef>
          <a:spcPct val="20000"/>
        </a:spcBef>
        <a:spcAft>
          <a:spcPct val="0"/>
        </a:spcAft>
        <a:buFont typeface="Times"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10000"/>
            <a:alpha val="70000"/>
          </a:schemeClr>
        </a:solidFill>
        <a:effectLst/>
      </p:bgPr>
    </p:bg>
    <p:spTree>
      <p:nvGrpSpPr>
        <p:cNvPr id="1" name=""/>
        <p:cNvGrpSpPr/>
        <p:nvPr/>
      </p:nvGrpSpPr>
      <p:grpSpPr>
        <a:xfrm>
          <a:off x="0" y="0"/>
          <a:ext cx="0" cy="0"/>
          <a:chOff x="0" y="0"/>
          <a:chExt cx="0" cy="0"/>
        </a:xfrm>
      </p:grpSpPr>
      <p:sp>
        <p:nvSpPr>
          <p:cNvPr id="9" name="Rectangle 8"/>
          <p:cNvSpPr/>
          <p:nvPr/>
        </p:nvSpPr>
        <p:spPr bwMode="auto">
          <a:xfrm>
            <a:off x="0" y="6283325"/>
            <a:ext cx="9144000" cy="574675"/>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ndParaRPr>
          </a:p>
        </p:txBody>
      </p:sp>
      <p:pic>
        <p:nvPicPr>
          <p:cNvPr id="1027" name="Picture 21" descr="transbay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1000" y="6313488"/>
            <a:ext cx="11430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535875"/>
      </p:ext>
    </p:extLst>
  </p:cSld>
  <p:clrMap bg1="dk2" tx1="lt1" bg2="dk1" tx2="lt2" accent1="accent1" accent2="accent2" accent3="accent3" accent4="accent4" accent5="accent5" accent6="accent6" hlink="hlink" folHlink="folHlink"/>
  <p:sldLayoutIdLst>
    <p:sldLayoutId id="2147488140" r:id="rId1"/>
    <p:sldLayoutId id="2147488141" r:id="rId2"/>
    <p:sldLayoutId id="2147488200" r:id="rId3"/>
    <p:sldLayoutId id="2147488201" r:id="rId4"/>
  </p:sldLayoutIdLst>
  <p:transition spd="med">
    <p:randomBar/>
  </p:transition>
  <p:timing>
    <p:tnLst>
      <p:par>
        <p:cTn id="1" dur="indefinite" restart="never" nodeType="tmRoot"/>
      </p:par>
    </p:tnLst>
  </p:timing>
  <p:txStyles>
    <p:titleStyle>
      <a:lvl1pPr algn="l" rtl="0" eaLnBrk="0" fontAlgn="base" hangingPunct="0">
        <a:spcBef>
          <a:spcPct val="0"/>
        </a:spcBef>
        <a:spcAft>
          <a:spcPct val="0"/>
        </a:spcAft>
        <a:defRPr sz="2600">
          <a:solidFill>
            <a:srgbClr val="FF9900"/>
          </a:solidFill>
          <a:latin typeface="+mj-lt"/>
          <a:ea typeface="+mj-ea"/>
          <a:cs typeface="+mj-cs"/>
        </a:defRPr>
      </a:lvl1pPr>
      <a:lvl2pPr algn="l" rtl="0" eaLnBrk="0" fontAlgn="base" hangingPunct="0">
        <a:spcBef>
          <a:spcPct val="0"/>
        </a:spcBef>
        <a:spcAft>
          <a:spcPct val="0"/>
        </a:spcAft>
        <a:defRPr sz="2600">
          <a:solidFill>
            <a:srgbClr val="FF9900"/>
          </a:solidFill>
          <a:latin typeface="Arial Black" pitchFamily="34" charset="0"/>
        </a:defRPr>
      </a:lvl2pPr>
      <a:lvl3pPr algn="l" rtl="0" eaLnBrk="0" fontAlgn="base" hangingPunct="0">
        <a:spcBef>
          <a:spcPct val="0"/>
        </a:spcBef>
        <a:spcAft>
          <a:spcPct val="0"/>
        </a:spcAft>
        <a:defRPr sz="2600">
          <a:solidFill>
            <a:srgbClr val="FF9900"/>
          </a:solidFill>
          <a:latin typeface="Arial Black" pitchFamily="34" charset="0"/>
        </a:defRPr>
      </a:lvl3pPr>
      <a:lvl4pPr algn="l" rtl="0" eaLnBrk="0" fontAlgn="base" hangingPunct="0">
        <a:spcBef>
          <a:spcPct val="0"/>
        </a:spcBef>
        <a:spcAft>
          <a:spcPct val="0"/>
        </a:spcAft>
        <a:defRPr sz="2600">
          <a:solidFill>
            <a:srgbClr val="FF9900"/>
          </a:solidFill>
          <a:latin typeface="Arial Black" pitchFamily="34" charset="0"/>
        </a:defRPr>
      </a:lvl4pPr>
      <a:lvl5pPr algn="l" rtl="0" eaLnBrk="0" fontAlgn="base" hangingPunct="0">
        <a:spcBef>
          <a:spcPct val="0"/>
        </a:spcBef>
        <a:spcAft>
          <a:spcPct val="0"/>
        </a:spcAft>
        <a:defRPr sz="2600">
          <a:solidFill>
            <a:srgbClr val="FF9900"/>
          </a:solidFill>
          <a:latin typeface="Arial Black" pitchFamily="34" charset="0"/>
        </a:defRPr>
      </a:lvl5pPr>
      <a:lvl6pPr marL="457200" algn="l" rtl="0" fontAlgn="base">
        <a:spcBef>
          <a:spcPct val="0"/>
        </a:spcBef>
        <a:spcAft>
          <a:spcPct val="0"/>
        </a:spcAft>
        <a:defRPr sz="2600">
          <a:solidFill>
            <a:srgbClr val="FF9900"/>
          </a:solidFill>
          <a:latin typeface="Arial Black" pitchFamily="34" charset="0"/>
        </a:defRPr>
      </a:lvl6pPr>
      <a:lvl7pPr marL="914400" algn="l" rtl="0" fontAlgn="base">
        <a:spcBef>
          <a:spcPct val="0"/>
        </a:spcBef>
        <a:spcAft>
          <a:spcPct val="0"/>
        </a:spcAft>
        <a:defRPr sz="2600">
          <a:solidFill>
            <a:srgbClr val="FF9900"/>
          </a:solidFill>
          <a:latin typeface="Arial Black" pitchFamily="34" charset="0"/>
        </a:defRPr>
      </a:lvl7pPr>
      <a:lvl8pPr marL="1371600" algn="l" rtl="0" fontAlgn="base">
        <a:spcBef>
          <a:spcPct val="0"/>
        </a:spcBef>
        <a:spcAft>
          <a:spcPct val="0"/>
        </a:spcAft>
        <a:defRPr sz="2600">
          <a:solidFill>
            <a:srgbClr val="FF9900"/>
          </a:solidFill>
          <a:latin typeface="Arial Black" pitchFamily="34" charset="0"/>
        </a:defRPr>
      </a:lvl8pPr>
      <a:lvl9pPr marL="1828800" algn="l" rtl="0" fontAlgn="base">
        <a:spcBef>
          <a:spcPct val="0"/>
        </a:spcBef>
        <a:spcAft>
          <a:spcPct val="0"/>
        </a:spcAft>
        <a:defRPr sz="2600">
          <a:solidFill>
            <a:srgbClr val="FF9900"/>
          </a:solidFill>
          <a:latin typeface="Arial Black" pitchFamily="34" charset="0"/>
        </a:defRPr>
      </a:lvl9pPr>
    </p:titleStyle>
    <p:bodyStyle>
      <a:lvl1pPr marL="192088" indent="-192088" algn="l" rtl="0" eaLnBrk="0" fontAlgn="base" hangingPunct="0">
        <a:spcBef>
          <a:spcPct val="50000"/>
        </a:spcBef>
        <a:spcAft>
          <a:spcPct val="0"/>
        </a:spcAft>
        <a:buClr>
          <a:srgbClr val="FF9900"/>
        </a:buClr>
        <a:buChar char="•"/>
        <a:defRPr sz="2400" b="1">
          <a:solidFill>
            <a:schemeClr val="tx1"/>
          </a:solidFill>
          <a:latin typeface="+mn-lt"/>
          <a:ea typeface="+mn-ea"/>
          <a:cs typeface="+mn-cs"/>
        </a:defRPr>
      </a:lvl1pPr>
      <a:lvl2pPr marL="574675" indent="-192088" algn="l" rtl="0" eaLnBrk="0" fontAlgn="base" hangingPunct="0">
        <a:spcBef>
          <a:spcPct val="10000"/>
        </a:spcBef>
        <a:spcAft>
          <a:spcPct val="0"/>
        </a:spcAft>
        <a:buClr>
          <a:srgbClr val="FF9900"/>
        </a:buClr>
        <a:buFont typeface="Times" pitchFamily="18" charset="0"/>
        <a:buChar char="•"/>
        <a:defRPr sz="2000">
          <a:solidFill>
            <a:schemeClr val="tx1"/>
          </a:solidFill>
          <a:latin typeface="+mn-lt"/>
        </a:defRPr>
      </a:lvl2pPr>
      <a:lvl3pPr marL="950913" indent="-185738" algn="l" rtl="0" eaLnBrk="0" fontAlgn="base" hangingPunct="0">
        <a:spcBef>
          <a:spcPct val="10000"/>
        </a:spcBef>
        <a:spcAft>
          <a:spcPct val="0"/>
        </a:spcAft>
        <a:buClr>
          <a:srgbClr val="FF9900"/>
        </a:buClr>
        <a:buFont typeface="Times" pitchFamily="18" charset="0"/>
        <a:buChar char="•"/>
        <a:defRPr sz="2000">
          <a:solidFill>
            <a:schemeClr val="tx1"/>
          </a:solidFill>
          <a:latin typeface="+mn-lt"/>
        </a:defRPr>
      </a:lvl3pPr>
      <a:lvl4pPr marL="1333500" indent="-190500" algn="l" rtl="0" eaLnBrk="0" fontAlgn="base" hangingPunct="0">
        <a:spcBef>
          <a:spcPct val="10000"/>
        </a:spcBef>
        <a:spcAft>
          <a:spcPct val="0"/>
        </a:spcAft>
        <a:buClr>
          <a:srgbClr val="FF9900"/>
        </a:buClr>
        <a:buFont typeface="Times" pitchFamily="18" charset="0"/>
        <a:buChar char="•"/>
        <a:defRPr>
          <a:solidFill>
            <a:schemeClr val="tx1"/>
          </a:solidFill>
          <a:latin typeface="+mn-lt"/>
        </a:defRPr>
      </a:lvl4pPr>
      <a:lvl5pPr marL="1717675" indent="-192088" algn="l" rtl="0" eaLnBrk="0" fontAlgn="base" hangingPunct="0">
        <a:spcBef>
          <a:spcPct val="10000"/>
        </a:spcBef>
        <a:spcAft>
          <a:spcPct val="0"/>
        </a:spcAft>
        <a:buClr>
          <a:srgbClr val="FF9900"/>
        </a:buClr>
        <a:buFont typeface="Times" pitchFamily="18" charset="0"/>
        <a:buChar char="•"/>
        <a:defRPr>
          <a:solidFill>
            <a:schemeClr val="tx1"/>
          </a:solidFill>
          <a:latin typeface="+mn-lt"/>
        </a:defRPr>
      </a:lvl5pPr>
      <a:lvl6pPr marL="2174875" indent="-192088" algn="l" rtl="0" fontAlgn="base">
        <a:spcBef>
          <a:spcPct val="10000"/>
        </a:spcBef>
        <a:spcAft>
          <a:spcPct val="0"/>
        </a:spcAft>
        <a:buClr>
          <a:srgbClr val="FF9900"/>
        </a:buClr>
        <a:buFont typeface="Times" pitchFamily="-12" charset="0"/>
        <a:buChar char="•"/>
        <a:defRPr>
          <a:solidFill>
            <a:schemeClr val="tx1"/>
          </a:solidFill>
          <a:latin typeface="+mn-lt"/>
        </a:defRPr>
      </a:lvl6pPr>
      <a:lvl7pPr marL="2632075" indent="-192088" algn="l" rtl="0" fontAlgn="base">
        <a:spcBef>
          <a:spcPct val="10000"/>
        </a:spcBef>
        <a:spcAft>
          <a:spcPct val="0"/>
        </a:spcAft>
        <a:buClr>
          <a:srgbClr val="FF9900"/>
        </a:buClr>
        <a:buFont typeface="Times" pitchFamily="-12" charset="0"/>
        <a:buChar char="•"/>
        <a:defRPr>
          <a:solidFill>
            <a:schemeClr val="tx1"/>
          </a:solidFill>
          <a:latin typeface="+mn-lt"/>
        </a:defRPr>
      </a:lvl7pPr>
      <a:lvl8pPr marL="3089275" indent="-192088" algn="l" rtl="0" fontAlgn="base">
        <a:spcBef>
          <a:spcPct val="10000"/>
        </a:spcBef>
        <a:spcAft>
          <a:spcPct val="0"/>
        </a:spcAft>
        <a:buClr>
          <a:srgbClr val="FF9900"/>
        </a:buClr>
        <a:buFont typeface="Times" pitchFamily="-12" charset="0"/>
        <a:buChar char="•"/>
        <a:defRPr>
          <a:solidFill>
            <a:schemeClr val="tx1"/>
          </a:solidFill>
          <a:latin typeface="+mn-lt"/>
        </a:defRPr>
      </a:lvl8pPr>
      <a:lvl9pPr marL="3546475" indent="-192088" algn="l" rtl="0" fontAlgn="base">
        <a:spcBef>
          <a:spcPct val="10000"/>
        </a:spcBef>
        <a:spcAft>
          <a:spcPct val="0"/>
        </a:spcAft>
        <a:buClr>
          <a:srgbClr val="FF9900"/>
        </a:buClr>
        <a:buFont typeface="Times" pitchFamily="-12"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hyperlink" Target="mailto:Tim@Webcor.com" TargetMode="External"/><Relationship Id="rId4" Type="http://schemas.openxmlformats.org/officeDocument/2006/relationships/hyperlink" Target="mailto:mhobbs@Webcor.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jpeg"/><Relationship Id="rId4" Type="http://schemas.openxmlformats.org/officeDocument/2006/relationships/image" Target="../media/image7.jpeg"/><Relationship Id="rId9" Type="http://schemas.openxmlformats.org/officeDocument/2006/relationships/image" Target="../media/image48.jpe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1"/>
          <p:cNvSpPr>
            <a:spLocks noChangeArrowheads="1"/>
          </p:cNvSpPr>
          <p:nvPr/>
        </p:nvSpPr>
        <p:spPr bwMode="auto">
          <a:xfrm>
            <a:off x="0" y="1387475"/>
            <a:ext cx="9144000" cy="5486400"/>
          </a:xfrm>
          <a:prstGeom prst="rect">
            <a:avLst/>
          </a:prstGeom>
          <a:solidFill>
            <a:srgbClr val="5B5B5B"/>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spcBef>
                <a:spcPct val="50000"/>
              </a:spcBef>
            </a:pPr>
            <a:endParaRPr lang="en-US"/>
          </a:p>
        </p:txBody>
      </p:sp>
      <p:pic>
        <p:nvPicPr>
          <p:cNvPr id="10243"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idx="4294967295"/>
          </p:nvPr>
        </p:nvSpPr>
        <p:spPr>
          <a:xfrm>
            <a:off x="2071688" y="452267"/>
            <a:ext cx="6858000" cy="762000"/>
          </a:xfrm>
          <a:prstGeom prst="rect">
            <a:avLst/>
          </a:prstGeom>
        </p:spPr>
        <p:txBody>
          <a:bodyPr/>
          <a:lstStyle/>
          <a:p>
            <a:pPr algn="l">
              <a:defRPr/>
            </a:pPr>
            <a:r>
              <a:rPr lang="en-US" smtClean="0">
                <a:solidFill>
                  <a:srgbClr val="FF9900"/>
                </a:solidFill>
              </a:rPr>
              <a:t>TRANSBAY TRANSIT CENTER</a:t>
            </a:r>
            <a:endParaRPr lang="en-US" sz="2000" smtClean="0">
              <a:solidFill>
                <a:srgbClr val="FF9900"/>
              </a:solidFill>
            </a:endParaRPr>
          </a:p>
        </p:txBody>
      </p:sp>
      <p:sp>
        <p:nvSpPr>
          <p:cNvPr id="8" name="Title 1"/>
          <p:cNvSpPr txBox="1">
            <a:spLocks/>
          </p:cNvSpPr>
          <p:nvPr/>
        </p:nvSpPr>
        <p:spPr>
          <a:xfrm>
            <a:off x="152400" y="1600200"/>
            <a:ext cx="8458200" cy="4953000"/>
          </a:xfrm>
          <a:prstGeom prst="rect">
            <a:avLst/>
          </a:prstGeom>
        </p:spPr>
        <p:txBody>
          <a:bodyPr/>
          <a:lstStyle/>
          <a:p>
            <a:pPr eaLnBrk="0" hangingPunct="0">
              <a:defRPr/>
            </a:pPr>
            <a:r>
              <a:rPr lang="en-US" sz="2400" b="1" kern="0" dirty="0">
                <a:solidFill>
                  <a:srgbClr val="FF9933"/>
                </a:solidFill>
                <a:latin typeface="+mj-lt"/>
                <a:ea typeface="+mj-ea"/>
                <a:cs typeface="+mj-cs"/>
              </a:rPr>
              <a:t/>
            </a:r>
            <a:br>
              <a:rPr lang="en-US" sz="2400" b="1" kern="0" dirty="0">
                <a:solidFill>
                  <a:srgbClr val="FF9933"/>
                </a:solidFill>
                <a:latin typeface="+mj-lt"/>
                <a:ea typeface="+mj-ea"/>
                <a:cs typeface="+mj-cs"/>
              </a:rPr>
            </a:br>
            <a:r>
              <a:rPr lang="en-US" sz="2800" b="1" kern="0" dirty="0" smtClean="0">
                <a:solidFill>
                  <a:schemeClr val="bg1"/>
                </a:solidFill>
                <a:latin typeface="+mj-lt"/>
                <a:ea typeface="+mj-ea"/>
                <a:cs typeface="+mj-cs"/>
              </a:rPr>
              <a:t>TG16.1 Drywall/Framing</a:t>
            </a:r>
            <a:endParaRPr lang="en-US" sz="2000" b="1" kern="0" dirty="0" smtClean="0">
              <a:solidFill>
                <a:srgbClr val="FFFFFF"/>
              </a:solidFill>
              <a:latin typeface="+mj-lt"/>
              <a:ea typeface="+mj-ea"/>
              <a:cs typeface="+mj-cs"/>
            </a:endParaRPr>
          </a:p>
          <a:p>
            <a:pPr eaLnBrk="0" hangingPunct="0">
              <a:defRPr/>
            </a:pPr>
            <a:endParaRPr lang="en-US" sz="2000" b="1" kern="0" dirty="0" smtClean="0">
              <a:solidFill>
                <a:schemeClr val="bg2"/>
              </a:solidFill>
              <a:latin typeface="+mj-lt"/>
              <a:ea typeface="+mj-ea"/>
              <a:cs typeface="+mj-cs"/>
            </a:endParaRPr>
          </a:p>
          <a:p>
            <a:pPr eaLnBrk="0" hangingPunct="0">
              <a:defRPr/>
            </a:pPr>
            <a:endParaRPr lang="en-US" sz="2000" b="1" kern="0" dirty="0">
              <a:solidFill>
                <a:schemeClr val="bg2"/>
              </a:solidFill>
              <a:latin typeface="+mj-lt"/>
              <a:ea typeface="+mj-ea"/>
              <a:cs typeface="+mj-cs"/>
            </a:endParaRPr>
          </a:p>
          <a:p>
            <a:pPr eaLnBrk="0" hangingPunct="0">
              <a:defRPr/>
            </a:pPr>
            <a:r>
              <a:rPr lang="en-US" sz="2000" b="1" kern="0" dirty="0" smtClean="0">
                <a:solidFill>
                  <a:schemeClr val="bg2"/>
                </a:solidFill>
                <a:latin typeface="+mj-lt"/>
                <a:ea typeface="+mj-ea"/>
                <a:cs typeface="+mj-cs"/>
              </a:rPr>
              <a:t>Pre-Bid Question and Answer Session</a:t>
            </a:r>
            <a:r>
              <a:rPr lang="en-US" sz="2000" b="1" kern="0" dirty="0">
                <a:solidFill>
                  <a:schemeClr val="bg2"/>
                </a:solidFill>
                <a:latin typeface="+mj-lt"/>
                <a:ea typeface="+mj-ea"/>
                <a:cs typeface="+mj-cs"/>
              </a:rPr>
              <a:t/>
            </a:r>
            <a:br>
              <a:rPr lang="en-US" sz="2000" b="1" kern="0" dirty="0">
                <a:solidFill>
                  <a:schemeClr val="bg2"/>
                </a:solidFill>
                <a:latin typeface="+mj-lt"/>
                <a:ea typeface="+mj-ea"/>
                <a:cs typeface="+mj-cs"/>
              </a:rPr>
            </a:br>
            <a:r>
              <a:rPr lang="en-US" sz="2000" b="1" kern="0" dirty="0">
                <a:solidFill>
                  <a:schemeClr val="bg2"/>
                </a:solidFill>
              </a:rPr>
              <a:t>Webcor/Obayashi Joint Venture Office</a:t>
            </a:r>
            <a:br>
              <a:rPr lang="en-US" sz="2000" b="1" kern="0" dirty="0">
                <a:solidFill>
                  <a:schemeClr val="bg2"/>
                </a:solidFill>
              </a:rPr>
            </a:br>
            <a:r>
              <a:rPr lang="en-US" sz="2000" b="1" kern="0" dirty="0">
                <a:solidFill>
                  <a:schemeClr val="bg2"/>
                </a:solidFill>
              </a:rPr>
              <a:t>175 Beale St.</a:t>
            </a:r>
          </a:p>
          <a:p>
            <a:pPr eaLnBrk="0" hangingPunct="0">
              <a:defRPr/>
            </a:pPr>
            <a:r>
              <a:rPr lang="en-US" sz="2000" b="1" kern="0" dirty="0">
                <a:solidFill>
                  <a:schemeClr val="bg2"/>
                </a:solidFill>
              </a:rPr>
              <a:t>San Francisco, </a:t>
            </a:r>
            <a:r>
              <a:rPr lang="en-US" sz="2000" b="1" kern="0" dirty="0" smtClean="0">
                <a:solidFill>
                  <a:schemeClr val="bg2"/>
                </a:solidFill>
              </a:rPr>
              <a:t>CA</a:t>
            </a:r>
            <a:endParaRPr lang="en-US" sz="2000" b="1" kern="0" dirty="0">
              <a:solidFill>
                <a:schemeClr val="bg2"/>
              </a:solidFill>
              <a:latin typeface="+mj-lt"/>
              <a:ea typeface="+mj-ea"/>
              <a:cs typeface="+mj-cs"/>
            </a:endParaRPr>
          </a:p>
          <a:p>
            <a:pPr eaLnBrk="0" hangingPunct="0">
              <a:defRPr/>
            </a:pPr>
            <a:r>
              <a:rPr lang="en-US" sz="2000" b="1" kern="0" dirty="0">
                <a:solidFill>
                  <a:schemeClr val="bg2"/>
                </a:solidFill>
                <a:latin typeface="+mj-lt"/>
                <a:ea typeface="+mj-ea"/>
                <a:cs typeface="+mj-cs"/>
              </a:rPr>
              <a:t>2</a:t>
            </a:r>
            <a:r>
              <a:rPr lang="en-US" sz="2000" b="1" kern="0" dirty="0" smtClean="0">
                <a:solidFill>
                  <a:schemeClr val="bg2"/>
                </a:solidFill>
                <a:latin typeface="+mj-lt"/>
                <a:ea typeface="+mj-ea"/>
                <a:cs typeface="+mj-cs"/>
              </a:rPr>
              <a:t>:00PM October 2, 2014</a:t>
            </a:r>
            <a:r>
              <a:rPr lang="en-US" sz="2000" b="1" kern="0" dirty="0">
                <a:solidFill>
                  <a:schemeClr val="bg2"/>
                </a:solidFill>
                <a:latin typeface="+mj-lt"/>
                <a:ea typeface="+mj-ea"/>
                <a:cs typeface="+mj-cs"/>
              </a:rPr>
              <a:t/>
            </a:r>
            <a:br>
              <a:rPr lang="en-US" sz="2000" b="1" kern="0" dirty="0">
                <a:solidFill>
                  <a:schemeClr val="bg2"/>
                </a:solidFill>
                <a:latin typeface="+mj-lt"/>
                <a:ea typeface="+mj-ea"/>
                <a:cs typeface="+mj-cs"/>
              </a:rPr>
            </a:br>
            <a:r>
              <a:rPr lang="en-US" sz="2000" b="1" kern="0" dirty="0">
                <a:solidFill>
                  <a:srgbClr val="FFFFFF"/>
                </a:solidFill>
                <a:latin typeface="+mj-lt"/>
                <a:ea typeface="+mj-ea"/>
                <a:cs typeface="+mj-cs"/>
              </a:rPr>
              <a:t/>
            </a:r>
            <a:br>
              <a:rPr lang="en-US" sz="2000" b="1" kern="0" dirty="0">
                <a:solidFill>
                  <a:srgbClr val="FFFFFF"/>
                </a:solidFill>
                <a:latin typeface="+mj-lt"/>
                <a:ea typeface="+mj-ea"/>
                <a:cs typeface="+mj-cs"/>
              </a:rPr>
            </a:br>
            <a:endParaRPr lang="en-US" sz="3600" b="1" kern="0" dirty="0">
              <a:solidFill>
                <a:srgbClr val="FFFFFF"/>
              </a:solidFill>
              <a:latin typeface="+mj-lt"/>
              <a:ea typeface="+mj-ea"/>
              <a:cs typeface="+mj-cs"/>
            </a:endParaRPr>
          </a:p>
        </p:txBody>
      </p:sp>
      <p:sp>
        <p:nvSpPr>
          <p:cNvPr id="2" name="TextBox 1"/>
          <p:cNvSpPr txBox="1"/>
          <p:nvPr/>
        </p:nvSpPr>
        <p:spPr>
          <a:xfrm>
            <a:off x="152400" y="5791200"/>
            <a:ext cx="3429000" cy="1384995"/>
          </a:xfrm>
          <a:prstGeom prst="rect">
            <a:avLst/>
          </a:prstGeom>
          <a:noFill/>
        </p:spPr>
        <p:txBody>
          <a:bodyPr wrap="square" rtlCol="0">
            <a:spAutoFit/>
          </a:bodyPr>
          <a:lstStyle/>
          <a:p>
            <a:r>
              <a:rPr lang="en-US" sz="3600" b="1" kern="0" dirty="0">
                <a:solidFill>
                  <a:srgbClr val="FFFFFF"/>
                </a:solidFill>
              </a:rPr>
              <a:t>Please sign in!</a:t>
            </a:r>
          </a:p>
          <a:p>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0640" y="1777181"/>
            <a:ext cx="3496660" cy="4800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0596" name="Group 1"/>
          <p:cNvGrpSpPr>
            <a:grpSpLocks/>
          </p:cNvGrpSpPr>
          <p:nvPr/>
        </p:nvGrpSpPr>
        <p:grpSpPr bwMode="auto">
          <a:xfrm>
            <a:off x="-152400" y="2205037"/>
            <a:ext cx="11430000" cy="2393950"/>
            <a:chOff x="-762000" y="4104700"/>
            <a:chExt cx="11430000" cy="2393250"/>
          </a:xfrm>
        </p:grpSpPr>
        <p:pic>
          <p:nvPicPr>
            <p:cNvPr id="110599" name="Picture 32"/>
            <p:cNvPicPr>
              <a:picLocks noChangeAspect="1"/>
            </p:cNvPicPr>
            <p:nvPr/>
          </p:nvPicPr>
          <p:blipFill>
            <a:blip r:embed="rId3">
              <a:extLst>
                <a:ext uri="{28A0092B-C50C-407E-A947-70E740481C1C}">
                  <a14:useLocalDpi xmlns:a14="http://schemas.microsoft.com/office/drawing/2010/main" val="0"/>
                </a:ext>
              </a:extLst>
            </a:blip>
            <a:srcRect t="17334"/>
            <a:stretch>
              <a:fillRect/>
            </a:stretch>
          </p:blipFill>
          <p:spPr bwMode="auto">
            <a:xfrm>
              <a:off x="-762000" y="4135750"/>
              <a:ext cx="1143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0600" name="Straight Arrow Connector 17"/>
            <p:cNvCxnSpPr>
              <a:cxnSpLocks noChangeShapeType="1"/>
            </p:cNvCxnSpPr>
            <p:nvPr/>
          </p:nvCxnSpPr>
          <p:spPr bwMode="auto">
            <a:xfrm rot="5400000" flipH="1" flipV="1">
              <a:off x="428620" y="4650671"/>
              <a:ext cx="495300" cy="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10601" name="TextBox 57"/>
            <p:cNvSpPr txBox="1">
              <a:spLocks noChangeArrowheads="1"/>
            </p:cNvSpPr>
            <p:nvPr/>
          </p:nvSpPr>
          <p:spPr bwMode="auto">
            <a:xfrm>
              <a:off x="6716708" y="4104700"/>
              <a:ext cx="639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71" tIns="44842" rIns="89671" bIns="44842">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Office</a:t>
              </a:r>
            </a:p>
          </p:txBody>
        </p:sp>
        <p:sp>
          <p:nvSpPr>
            <p:cNvPr id="110602" name="TextBox 57"/>
            <p:cNvSpPr txBox="1">
              <a:spLocks noChangeArrowheads="1"/>
            </p:cNvSpPr>
            <p:nvPr/>
          </p:nvSpPr>
          <p:spPr bwMode="auto">
            <a:xfrm>
              <a:off x="125414" y="4152205"/>
              <a:ext cx="1279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71" tIns="44842" rIns="89671" bIns="44842">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Amtrak/Greyhound</a:t>
              </a:r>
            </a:p>
          </p:txBody>
        </p:sp>
        <p:sp>
          <p:nvSpPr>
            <p:cNvPr id="110603" name="TextBox 8"/>
            <p:cNvSpPr txBox="1">
              <a:spLocks noChangeArrowheads="1"/>
            </p:cNvSpPr>
            <p:nvPr/>
          </p:nvSpPr>
          <p:spPr bwMode="auto">
            <a:xfrm>
              <a:off x="1457320" y="5820659"/>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71" tIns="44842" rIns="89671" bIns="44842">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Retail</a:t>
              </a:r>
            </a:p>
          </p:txBody>
        </p:sp>
        <p:cxnSp>
          <p:nvCxnSpPr>
            <p:cNvPr id="110604" name="Straight Arrow Connector 17"/>
            <p:cNvCxnSpPr>
              <a:cxnSpLocks noChangeShapeType="1"/>
            </p:cNvCxnSpPr>
            <p:nvPr/>
          </p:nvCxnSpPr>
          <p:spPr bwMode="auto">
            <a:xfrm rot="-5400000">
              <a:off x="6678608" y="4734977"/>
              <a:ext cx="723900" cy="3175"/>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cxnSp>
          <p:nvCxnSpPr>
            <p:cNvPr id="110605" name="Straight Arrow Connector 17"/>
            <p:cNvCxnSpPr>
              <a:cxnSpLocks noChangeShapeType="1"/>
            </p:cNvCxnSpPr>
            <p:nvPr/>
          </p:nvCxnSpPr>
          <p:spPr bwMode="auto">
            <a:xfrm rot="10800000" flipV="1">
              <a:off x="1860546" y="5203290"/>
              <a:ext cx="796925" cy="619125"/>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cxnSp>
          <p:nvCxnSpPr>
            <p:cNvPr id="110606" name="Straight Arrow Connector 17"/>
            <p:cNvCxnSpPr>
              <a:cxnSpLocks noChangeShapeType="1"/>
              <a:endCxn id="110603" idx="0"/>
            </p:cNvCxnSpPr>
            <p:nvPr/>
          </p:nvCxnSpPr>
          <p:spPr bwMode="auto">
            <a:xfrm>
              <a:off x="1028696" y="5231865"/>
              <a:ext cx="835025" cy="588963"/>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grpSp>
      <p:sp>
        <p:nvSpPr>
          <p:cNvPr id="42"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dirty="0" smtClean="0">
                <a:solidFill>
                  <a:srgbClr val="FFFFFF"/>
                </a:solidFill>
                <a:latin typeface="Arial"/>
                <a:cs typeface="Arial" charset="0"/>
              </a:rPr>
              <a:t>SECOND LEVEL PLAN</a:t>
            </a:r>
            <a:endParaRPr lang="en-US" sz="1400" kern="0" dirty="0">
              <a:solidFill>
                <a:srgbClr val="FFFFFF"/>
              </a:solidFill>
              <a:latin typeface="Arial"/>
              <a:cs typeface="Arial" charset="0"/>
            </a:endParaRPr>
          </a:p>
        </p:txBody>
      </p:sp>
      <p:sp>
        <p:nvSpPr>
          <p:cNvPr id="110598" name="TextBox 33"/>
          <p:cNvSpPr txBox="1">
            <a:spLocks noChangeArrowheads="1"/>
          </p:cNvSpPr>
          <p:nvPr/>
        </p:nvSpPr>
        <p:spPr bwMode="auto">
          <a:xfrm>
            <a:off x="0" y="4110037"/>
            <a:ext cx="3200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auto">
              <a:spcBef>
                <a:spcPct val="0"/>
              </a:spcBef>
              <a:spcAft>
                <a:spcPts val="0"/>
              </a:spcAft>
              <a:buFontTx/>
              <a:buNone/>
            </a:pPr>
            <a:r>
              <a:rPr lang="en-US" altLang="en-US" sz="1200" b="1">
                <a:solidFill>
                  <a:srgbClr val="000000"/>
                </a:solidFill>
                <a:latin typeface="Calibri" panose="020F0502020204030204" pitchFamily="34" charset="0"/>
              </a:rPr>
              <a:t>Second Level</a:t>
            </a:r>
          </a:p>
        </p:txBody>
      </p:sp>
    </p:spTree>
    <p:extLst>
      <p:ext uri="{BB962C8B-B14F-4D97-AF65-F5344CB8AC3E}">
        <p14:creationId xmlns:p14="http://schemas.microsoft.com/office/powerpoint/2010/main" val="41762580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5" name="Picture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92288"/>
            <a:ext cx="11247438"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Rectangle 1"/>
          <p:cNvSpPr>
            <a:spLocks noChangeArrowheads="1"/>
          </p:cNvSpPr>
          <p:nvPr/>
        </p:nvSpPr>
        <p:spPr bwMode="auto">
          <a:xfrm>
            <a:off x="7472363" y="2927350"/>
            <a:ext cx="17478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auto">
              <a:spcBef>
                <a:spcPct val="50000"/>
              </a:spcBef>
              <a:spcAft>
                <a:spcPts val="0"/>
              </a:spcAft>
              <a:buFontTx/>
              <a:buNone/>
            </a:pPr>
            <a:endParaRPr lang="en-US" altLang="en-US" sz="4800">
              <a:solidFill>
                <a:srgbClr val="000000"/>
              </a:solidFill>
            </a:endParaRPr>
          </a:p>
        </p:txBody>
      </p:sp>
      <p:sp>
        <p:nvSpPr>
          <p:cNvPr id="120838" name="TextBox 17"/>
          <p:cNvSpPr txBox="1">
            <a:spLocks noChangeArrowheads="1"/>
          </p:cNvSpPr>
          <p:nvPr/>
        </p:nvSpPr>
        <p:spPr bwMode="auto">
          <a:xfrm>
            <a:off x="76200" y="1219200"/>
            <a:ext cx="1165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rPr>
              <a:t>Bus Deck</a:t>
            </a:r>
          </a:p>
          <a:p>
            <a:pPr algn="ctr" fontAlgn="auto">
              <a:spcBef>
                <a:spcPct val="0"/>
              </a:spcBef>
              <a:spcAft>
                <a:spcPts val="0"/>
              </a:spcAft>
              <a:buFontTx/>
              <a:buNone/>
            </a:pPr>
            <a:r>
              <a:rPr lang="en-US" altLang="en-US" sz="1000">
                <a:solidFill>
                  <a:srgbClr val="000000"/>
                </a:solidFill>
              </a:rPr>
              <a:t>Superintendent Station</a:t>
            </a:r>
          </a:p>
        </p:txBody>
      </p:sp>
      <p:cxnSp>
        <p:nvCxnSpPr>
          <p:cNvPr id="120839" name="Straight Arrow Connector 18"/>
          <p:cNvCxnSpPr>
            <a:cxnSpLocks noChangeShapeType="1"/>
          </p:cNvCxnSpPr>
          <p:nvPr/>
        </p:nvCxnSpPr>
        <p:spPr bwMode="auto">
          <a:xfrm rot="16200000" flipV="1">
            <a:off x="262732" y="2228056"/>
            <a:ext cx="722312" cy="3175"/>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0840" name="TextBox 19"/>
          <p:cNvSpPr txBox="1">
            <a:spLocks noChangeArrowheads="1"/>
          </p:cNvSpPr>
          <p:nvPr/>
        </p:nvSpPr>
        <p:spPr bwMode="auto">
          <a:xfrm>
            <a:off x="2743200" y="2544763"/>
            <a:ext cx="1030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1000">
                <a:solidFill>
                  <a:srgbClr val="000000"/>
                </a:solidFill>
              </a:rPr>
              <a:t>Bus Waiting Area</a:t>
            </a:r>
          </a:p>
        </p:txBody>
      </p:sp>
      <p:sp>
        <p:nvSpPr>
          <p:cNvPr id="120841" name="TextBox 24"/>
          <p:cNvSpPr txBox="1">
            <a:spLocks noChangeArrowheads="1"/>
          </p:cNvSpPr>
          <p:nvPr/>
        </p:nvSpPr>
        <p:spPr bwMode="auto">
          <a:xfrm>
            <a:off x="973138" y="2382838"/>
            <a:ext cx="5207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GREYHOUND</a:t>
            </a:r>
          </a:p>
        </p:txBody>
      </p:sp>
      <p:sp>
        <p:nvSpPr>
          <p:cNvPr id="120842" name="TextBox 25"/>
          <p:cNvSpPr txBox="1">
            <a:spLocks noChangeArrowheads="1"/>
          </p:cNvSpPr>
          <p:nvPr/>
        </p:nvSpPr>
        <p:spPr bwMode="auto">
          <a:xfrm>
            <a:off x="1008063" y="2876550"/>
            <a:ext cx="4762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AMTRAK</a:t>
            </a:r>
          </a:p>
        </p:txBody>
      </p:sp>
      <p:sp>
        <p:nvSpPr>
          <p:cNvPr id="120843" name="TextBox 26"/>
          <p:cNvSpPr txBox="1">
            <a:spLocks noChangeArrowheads="1"/>
          </p:cNvSpPr>
          <p:nvPr/>
        </p:nvSpPr>
        <p:spPr bwMode="auto">
          <a:xfrm>
            <a:off x="1358900" y="2381250"/>
            <a:ext cx="5207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GREYHOUND</a:t>
            </a:r>
          </a:p>
        </p:txBody>
      </p:sp>
      <p:sp>
        <p:nvSpPr>
          <p:cNvPr id="120844" name="TextBox 27"/>
          <p:cNvSpPr txBox="1">
            <a:spLocks noChangeArrowheads="1"/>
          </p:cNvSpPr>
          <p:nvPr/>
        </p:nvSpPr>
        <p:spPr bwMode="auto">
          <a:xfrm>
            <a:off x="6210300" y="2878138"/>
            <a:ext cx="4762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MUNI</a:t>
            </a:r>
          </a:p>
        </p:txBody>
      </p:sp>
      <p:sp>
        <p:nvSpPr>
          <p:cNvPr id="120845" name="TextBox 28"/>
          <p:cNvSpPr txBox="1">
            <a:spLocks noChangeArrowheads="1"/>
          </p:cNvSpPr>
          <p:nvPr/>
        </p:nvSpPr>
        <p:spPr bwMode="auto">
          <a:xfrm>
            <a:off x="6646863" y="2871788"/>
            <a:ext cx="4746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MUNI</a:t>
            </a:r>
          </a:p>
        </p:txBody>
      </p:sp>
      <p:sp>
        <p:nvSpPr>
          <p:cNvPr id="120846" name="TextBox 29"/>
          <p:cNvSpPr txBox="1">
            <a:spLocks noChangeArrowheads="1"/>
          </p:cNvSpPr>
          <p:nvPr/>
        </p:nvSpPr>
        <p:spPr bwMode="auto">
          <a:xfrm>
            <a:off x="6527800" y="2382838"/>
            <a:ext cx="47466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WESTCAT</a:t>
            </a:r>
          </a:p>
        </p:txBody>
      </p:sp>
      <p:sp>
        <p:nvSpPr>
          <p:cNvPr id="120847" name="TextBox 31"/>
          <p:cNvSpPr txBox="1">
            <a:spLocks noChangeArrowheads="1"/>
          </p:cNvSpPr>
          <p:nvPr/>
        </p:nvSpPr>
        <p:spPr bwMode="auto">
          <a:xfrm>
            <a:off x="6875463" y="2330450"/>
            <a:ext cx="474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48" name="TextBox 32"/>
          <p:cNvSpPr txBox="1">
            <a:spLocks noChangeArrowheads="1"/>
          </p:cNvSpPr>
          <p:nvPr/>
        </p:nvSpPr>
        <p:spPr bwMode="auto">
          <a:xfrm>
            <a:off x="7208838" y="2324100"/>
            <a:ext cx="474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49" name="TextBox 33"/>
          <p:cNvSpPr txBox="1">
            <a:spLocks noChangeArrowheads="1"/>
          </p:cNvSpPr>
          <p:nvPr/>
        </p:nvSpPr>
        <p:spPr bwMode="auto">
          <a:xfrm>
            <a:off x="7570788" y="2328863"/>
            <a:ext cx="474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0" name="TextBox 34"/>
          <p:cNvSpPr txBox="1">
            <a:spLocks noChangeArrowheads="1"/>
          </p:cNvSpPr>
          <p:nvPr/>
        </p:nvSpPr>
        <p:spPr bwMode="auto">
          <a:xfrm>
            <a:off x="7766050" y="2873375"/>
            <a:ext cx="474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1" name="TextBox 35"/>
          <p:cNvSpPr txBox="1">
            <a:spLocks noChangeArrowheads="1"/>
          </p:cNvSpPr>
          <p:nvPr/>
        </p:nvSpPr>
        <p:spPr bwMode="auto">
          <a:xfrm>
            <a:off x="7038975" y="2857500"/>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2" name="TextBox 36"/>
          <p:cNvSpPr txBox="1">
            <a:spLocks noChangeArrowheads="1"/>
          </p:cNvSpPr>
          <p:nvPr/>
        </p:nvSpPr>
        <p:spPr bwMode="auto">
          <a:xfrm>
            <a:off x="6200775" y="2333625"/>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3" name="TextBox 37"/>
          <p:cNvSpPr txBox="1">
            <a:spLocks noChangeArrowheads="1"/>
          </p:cNvSpPr>
          <p:nvPr/>
        </p:nvSpPr>
        <p:spPr bwMode="auto">
          <a:xfrm>
            <a:off x="5338763" y="2330450"/>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4" name="TextBox 38"/>
          <p:cNvSpPr txBox="1">
            <a:spLocks noChangeArrowheads="1"/>
          </p:cNvSpPr>
          <p:nvPr/>
        </p:nvSpPr>
        <p:spPr bwMode="auto">
          <a:xfrm>
            <a:off x="5267325" y="2857500"/>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5" name="TextBox 39"/>
          <p:cNvSpPr txBox="1">
            <a:spLocks noChangeArrowheads="1"/>
          </p:cNvSpPr>
          <p:nvPr/>
        </p:nvSpPr>
        <p:spPr bwMode="auto">
          <a:xfrm>
            <a:off x="4995863" y="2320925"/>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6" name="TextBox 40"/>
          <p:cNvSpPr txBox="1">
            <a:spLocks noChangeArrowheads="1"/>
          </p:cNvSpPr>
          <p:nvPr/>
        </p:nvSpPr>
        <p:spPr bwMode="auto">
          <a:xfrm>
            <a:off x="4614863" y="2330450"/>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7" name="TextBox 41"/>
          <p:cNvSpPr txBox="1">
            <a:spLocks noChangeArrowheads="1"/>
          </p:cNvSpPr>
          <p:nvPr/>
        </p:nvSpPr>
        <p:spPr bwMode="auto">
          <a:xfrm>
            <a:off x="4281488" y="2320925"/>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8" name="TextBox 42"/>
          <p:cNvSpPr txBox="1">
            <a:spLocks noChangeArrowheads="1"/>
          </p:cNvSpPr>
          <p:nvPr/>
        </p:nvSpPr>
        <p:spPr bwMode="auto">
          <a:xfrm>
            <a:off x="3938588" y="2311400"/>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59" name="TextBox 43"/>
          <p:cNvSpPr txBox="1">
            <a:spLocks noChangeArrowheads="1"/>
          </p:cNvSpPr>
          <p:nvPr/>
        </p:nvSpPr>
        <p:spPr bwMode="auto">
          <a:xfrm>
            <a:off x="3557588" y="2320925"/>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0" name="TextBox 44"/>
          <p:cNvSpPr txBox="1">
            <a:spLocks noChangeArrowheads="1"/>
          </p:cNvSpPr>
          <p:nvPr/>
        </p:nvSpPr>
        <p:spPr bwMode="auto">
          <a:xfrm>
            <a:off x="3194050" y="2325688"/>
            <a:ext cx="474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1" name="TextBox 46"/>
          <p:cNvSpPr txBox="1">
            <a:spLocks noChangeArrowheads="1"/>
          </p:cNvSpPr>
          <p:nvPr/>
        </p:nvSpPr>
        <p:spPr bwMode="auto">
          <a:xfrm>
            <a:off x="2470150" y="2325688"/>
            <a:ext cx="474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2" name="TextBox 47"/>
          <p:cNvSpPr txBox="1">
            <a:spLocks noChangeArrowheads="1"/>
          </p:cNvSpPr>
          <p:nvPr/>
        </p:nvSpPr>
        <p:spPr bwMode="auto">
          <a:xfrm>
            <a:off x="2738438" y="2854325"/>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3" name="TextBox 48"/>
          <p:cNvSpPr txBox="1">
            <a:spLocks noChangeArrowheads="1"/>
          </p:cNvSpPr>
          <p:nvPr/>
        </p:nvSpPr>
        <p:spPr bwMode="auto">
          <a:xfrm>
            <a:off x="2395538" y="2844800"/>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4" name="TextBox 49"/>
          <p:cNvSpPr txBox="1">
            <a:spLocks noChangeArrowheads="1"/>
          </p:cNvSpPr>
          <p:nvPr/>
        </p:nvSpPr>
        <p:spPr bwMode="auto">
          <a:xfrm>
            <a:off x="2014538" y="2854325"/>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5" name="TextBox 50"/>
          <p:cNvSpPr txBox="1">
            <a:spLocks noChangeArrowheads="1"/>
          </p:cNvSpPr>
          <p:nvPr/>
        </p:nvSpPr>
        <p:spPr bwMode="auto">
          <a:xfrm>
            <a:off x="3822700" y="2859088"/>
            <a:ext cx="474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6" name="TextBox 52"/>
          <p:cNvSpPr txBox="1">
            <a:spLocks noChangeArrowheads="1"/>
          </p:cNvSpPr>
          <p:nvPr/>
        </p:nvSpPr>
        <p:spPr bwMode="auto">
          <a:xfrm>
            <a:off x="3098800" y="2859088"/>
            <a:ext cx="474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7" name="TextBox 54"/>
          <p:cNvSpPr txBox="1">
            <a:spLocks noChangeArrowheads="1"/>
          </p:cNvSpPr>
          <p:nvPr/>
        </p:nvSpPr>
        <p:spPr bwMode="auto">
          <a:xfrm>
            <a:off x="4556125" y="2849563"/>
            <a:ext cx="474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8" name="TextBox 55"/>
          <p:cNvSpPr txBox="1">
            <a:spLocks noChangeArrowheads="1"/>
          </p:cNvSpPr>
          <p:nvPr/>
        </p:nvSpPr>
        <p:spPr bwMode="auto">
          <a:xfrm>
            <a:off x="4175125" y="2859088"/>
            <a:ext cx="474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69" name="TextBox 56"/>
          <p:cNvSpPr txBox="1">
            <a:spLocks noChangeArrowheads="1"/>
          </p:cNvSpPr>
          <p:nvPr/>
        </p:nvSpPr>
        <p:spPr bwMode="auto">
          <a:xfrm>
            <a:off x="2122488" y="2324100"/>
            <a:ext cx="4746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400" b="1">
                <a:solidFill>
                  <a:srgbClr val="000000"/>
                </a:solidFill>
              </a:rPr>
              <a:t>AC TRANSIT</a:t>
            </a:r>
          </a:p>
        </p:txBody>
      </p:sp>
      <p:sp>
        <p:nvSpPr>
          <p:cNvPr id="120870" name="TextBox 45"/>
          <p:cNvSpPr txBox="1">
            <a:spLocks noChangeArrowheads="1"/>
          </p:cNvSpPr>
          <p:nvPr/>
        </p:nvSpPr>
        <p:spPr bwMode="auto">
          <a:xfrm>
            <a:off x="3194050" y="3635375"/>
            <a:ext cx="1128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1000">
                <a:solidFill>
                  <a:srgbClr val="000000"/>
                </a:solidFill>
              </a:rPr>
              <a:t>37 Bus Bays</a:t>
            </a:r>
          </a:p>
        </p:txBody>
      </p:sp>
      <p:cxnSp>
        <p:nvCxnSpPr>
          <p:cNvPr id="120871" name="Straight Arrow Connector 51"/>
          <p:cNvCxnSpPr>
            <a:cxnSpLocks noChangeShapeType="1"/>
          </p:cNvCxnSpPr>
          <p:nvPr/>
        </p:nvCxnSpPr>
        <p:spPr bwMode="auto">
          <a:xfrm rot="5400000">
            <a:off x="3398838" y="3262312"/>
            <a:ext cx="723900" cy="3175"/>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0872" name="TextBox 48"/>
          <p:cNvSpPr txBox="1">
            <a:spLocks noChangeArrowheads="1"/>
          </p:cNvSpPr>
          <p:nvPr/>
        </p:nvSpPr>
        <p:spPr bwMode="auto">
          <a:xfrm>
            <a:off x="369888" y="3978275"/>
            <a:ext cx="1004887" cy="2762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50000"/>
              </a:spcBef>
              <a:spcAft>
                <a:spcPts val="0"/>
              </a:spcAft>
              <a:buFontTx/>
              <a:buNone/>
            </a:pPr>
            <a:r>
              <a:rPr lang="en-US" altLang="en-US" sz="1200" b="1">
                <a:solidFill>
                  <a:srgbClr val="161613"/>
                </a:solidFill>
              </a:rPr>
              <a:t>Bus Ramp</a:t>
            </a:r>
          </a:p>
        </p:txBody>
      </p:sp>
      <p:cxnSp>
        <p:nvCxnSpPr>
          <p:cNvPr id="120873" name="Straight Arrow Connector 49"/>
          <p:cNvCxnSpPr>
            <a:cxnSpLocks noChangeShapeType="1"/>
          </p:cNvCxnSpPr>
          <p:nvPr/>
        </p:nvCxnSpPr>
        <p:spPr bwMode="auto">
          <a:xfrm>
            <a:off x="757238" y="3294063"/>
            <a:ext cx="114300" cy="61595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20874" name="Straight Arrow Connector 50"/>
          <p:cNvCxnSpPr>
            <a:cxnSpLocks noChangeShapeType="1"/>
          </p:cNvCxnSpPr>
          <p:nvPr/>
        </p:nvCxnSpPr>
        <p:spPr bwMode="auto">
          <a:xfrm rot="10800000">
            <a:off x="547688" y="3317875"/>
            <a:ext cx="115887" cy="61595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43"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dirty="0" smtClean="0">
                <a:solidFill>
                  <a:srgbClr val="FFFFFF"/>
                </a:solidFill>
                <a:latin typeface="Arial"/>
                <a:cs typeface="Arial" charset="0"/>
              </a:rPr>
              <a:t>BUS DECK LEVEL PLAN</a:t>
            </a:r>
            <a:endParaRPr lang="en-US" sz="1400" kern="0" dirty="0">
              <a:solidFill>
                <a:srgbClr val="FFFFFF"/>
              </a:solidFill>
              <a:latin typeface="Arial"/>
              <a:cs typeface="Arial" charset="0"/>
            </a:endParaRPr>
          </a:p>
        </p:txBody>
      </p:sp>
    </p:spTree>
    <p:extLst>
      <p:ext uri="{BB962C8B-B14F-4D97-AF65-F5344CB8AC3E}">
        <p14:creationId xmlns:p14="http://schemas.microsoft.com/office/powerpoint/2010/main" val="124822262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32"/>
          <p:cNvPicPr>
            <a:picLocks noChangeAspect="1"/>
          </p:cNvPicPr>
          <p:nvPr/>
        </p:nvPicPr>
        <p:blipFill>
          <a:blip r:embed="rId3">
            <a:extLst>
              <a:ext uri="{28A0092B-C50C-407E-A947-70E740481C1C}">
                <a14:useLocalDpi xmlns:a14="http://schemas.microsoft.com/office/drawing/2010/main" val="0"/>
              </a:ext>
            </a:extLst>
          </a:blip>
          <a:srcRect t="30032" b="30302"/>
          <a:stretch>
            <a:fillRect/>
          </a:stretch>
        </p:blipFill>
        <p:spPr bwMode="auto">
          <a:xfrm>
            <a:off x="-874713" y="2514600"/>
            <a:ext cx="10150476"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Box 13"/>
          <p:cNvSpPr txBox="1">
            <a:spLocks noChangeArrowheads="1"/>
          </p:cNvSpPr>
          <p:nvPr/>
        </p:nvSpPr>
        <p:spPr bwMode="auto">
          <a:xfrm>
            <a:off x="5883275" y="4238625"/>
            <a:ext cx="6397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Light Column Skylight</a:t>
            </a:r>
          </a:p>
        </p:txBody>
      </p:sp>
      <p:cxnSp>
        <p:nvCxnSpPr>
          <p:cNvPr id="124932" name="Straight Arrow Connector 14"/>
          <p:cNvCxnSpPr>
            <a:cxnSpLocks noChangeShapeType="1"/>
          </p:cNvCxnSpPr>
          <p:nvPr/>
        </p:nvCxnSpPr>
        <p:spPr bwMode="auto">
          <a:xfrm rot="5400000">
            <a:off x="5845176" y="3863975"/>
            <a:ext cx="723900" cy="3175"/>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33" name="TextBox 15"/>
          <p:cNvSpPr txBox="1">
            <a:spLocks noChangeArrowheads="1"/>
          </p:cNvSpPr>
          <p:nvPr/>
        </p:nvSpPr>
        <p:spPr bwMode="auto">
          <a:xfrm>
            <a:off x="120650" y="4473575"/>
            <a:ext cx="1119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Amphitheater</a:t>
            </a:r>
          </a:p>
        </p:txBody>
      </p:sp>
      <p:cxnSp>
        <p:nvCxnSpPr>
          <p:cNvPr id="124934" name="Straight Arrow Connector 16"/>
          <p:cNvCxnSpPr>
            <a:cxnSpLocks noChangeShapeType="1"/>
          </p:cNvCxnSpPr>
          <p:nvPr/>
        </p:nvCxnSpPr>
        <p:spPr bwMode="auto">
          <a:xfrm>
            <a:off x="611188" y="3503613"/>
            <a:ext cx="0" cy="97790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35" name="TextBox 21"/>
          <p:cNvSpPr txBox="1">
            <a:spLocks noChangeArrowheads="1"/>
          </p:cNvSpPr>
          <p:nvPr/>
        </p:nvSpPr>
        <p:spPr bwMode="auto">
          <a:xfrm>
            <a:off x="2422525" y="4244975"/>
            <a:ext cx="8874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West Skylight</a:t>
            </a:r>
          </a:p>
        </p:txBody>
      </p:sp>
      <p:cxnSp>
        <p:nvCxnSpPr>
          <p:cNvPr id="124936" name="Straight Arrow Connector 22"/>
          <p:cNvCxnSpPr>
            <a:cxnSpLocks noChangeShapeType="1"/>
          </p:cNvCxnSpPr>
          <p:nvPr/>
        </p:nvCxnSpPr>
        <p:spPr bwMode="auto">
          <a:xfrm>
            <a:off x="2868613" y="3413125"/>
            <a:ext cx="0" cy="839788"/>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37" name="TextBox 24"/>
          <p:cNvSpPr txBox="1">
            <a:spLocks noChangeArrowheads="1"/>
          </p:cNvSpPr>
          <p:nvPr/>
        </p:nvSpPr>
        <p:spPr bwMode="auto">
          <a:xfrm>
            <a:off x="7035800" y="4248150"/>
            <a:ext cx="889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East Skylight</a:t>
            </a:r>
          </a:p>
        </p:txBody>
      </p:sp>
      <p:cxnSp>
        <p:nvCxnSpPr>
          <p:cNvPr id="124938" name="Straight Arrow Connector 25"/>
          <p:cNvCxnSpPr>
            <a:cxnSpLocks noChangeShapeType="1"/>
          </p:cNvCxnSpPr>
          <p:nvPr/>
        </p:nvCxnSpPr>
        <p:spPr bwMode="auto">
          <a:xfrm>
            <a:off x="7527925" y="3373438"/>
            <a:ext cx="0" cy="88265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39" name="TextBox 26"/>
          <p:cNvSpPr txBox="1">
            <a:spLocks noChangeArrowheads="1"/>
          </p:cNvSpPr>
          <p:nvPr/>
        </p:nvSpPr>
        <p:spPr bwMode="auto">
          <a:xfrm>
            <a:off x="5176838" y="2179638"/>
            <a:ext cx="8874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Cafe</a:t>
            </a:r>
          </a:p>
        </p:txBody>
      </p:sp>
      <p:cxnSp>
        <p:nvCxnSpPr>
          <p:cNvPr id="124940" name="Straight Arrow Connector 27"/>
          <p:cNvCxnSpPr>
            <a:cxnSpLocks noChangeShapeType="1"/>
          </p:cNvCxnSpPr>
          <p:nvPr/>
        </p:nvCxnSpPr>
        <p:spPr bwMode="auto">
          <a:xfrm rot="5400000" flipH="1" flipV="1">
            <a:off x="5050631" y="3010694"/>
            <a:ext cx="1176338" cy="635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41" name="TextBox 29"/>
          <p:cNvSpPr txBox="1">
            <a:spLocks noChangeArrowheads="1"/>
          </p:cNvSpPr>
          <p:nvPr/>
        </p:nvSpPr>
        <p:spPr bwMode="auto">
          <a:xfrm>
            <a:off x="5002213" y="1762125"/>
            <a:ext cx="889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Main Plaza</a:t>
            </a:r>
          </a:p>
        </p:txBody>
      </p:sp>
      <p:cxnSp>
        <p:nvCxnSpPr>
          <p:cNvPr id="124942" name="Straight Arrow Connector 30"/>
          <p:cNvCxnSpPr>
            <a:cxnSpLocks noChangeShapeType="1"/>
          </p:cNvCxnSpPr>
          <p:nvPr/>
        </p:nvCxnSpPr>
        <p:spPr bwMode="auto">
          <a:xfrm rot="5400000" flipH="1" flipV="1">
            <a:off x="4876800" y="2592388"/>
            <a:ext cx="1176337" cy="7938"/>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43" name="TextBox 31"/>
          <p:cNvSpPr txBox="1">
            <a:spLocks noChangeArrowheads="1"/>
          </p:cNvSpPr>
          <p:nvPr/>
        </p:nvSpPr>
        <p:spPr bwMode="auto">
          <a:xfrm>
            <a:off x="1447800" y="1765300"/>
            <a:ext cx="103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Ground Cover Mound</a:t>
            </a:r>
          </a:p>
        </p:txBody>
      </p:sp>
      <p:cxnSp>
        <p:nvCxnSpPr>
          <p:cNvPr id="124944" name="Straight Arrow Connector 32"/>
          <p:cNvCxnSpPr>
            <a:cxnSpLocks noChangeShapeType="1"/>
          </p:cNvCxnSpPr>
          <p:nvPr/>
        </p:nvCxnSpPr>
        <p:spPr bwMode="auto">
          <a:xfrm rot="5400000" flipH="1" flipV="1">
            <a:off x="1362869" y="2736057"/>
            <a:ext cx="1176337" cy="635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45" name="TextBox 33"/>
          <p:cNvSpPr txBox="1">
            <a:spLocks noChangeArrowheads="1"/>
          </p:cNvSpPr>
          <p:nvPr/>
        </p:nvSpPr>
        <p:spPr bwMode="auto">
          <a:xfrm>
            <a:off x="7572375" y="1797050"/>
            <a:ext cx="1049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Ground Cover Mound</a:t>
            </a:r>
          </a:p>
        </p:txBody>
      </p:sp>
      <p:cxnSp>
        <p:nvCxnSpPr>
          <p:cNvPr id="124946" name="Straight Arrow Connector 34"/>
          <p:cNvCxnSpPr>
            <a:cxnSpLocks noChangeShapeType="1"/>
          </p:cNvCxnSpPr>
          <p:nvPr/>
        </p:nvCxnSpPr>
        <p:spPr bwMode="auto">
          <a:xfrm rot="5400000" flipH="1" flipV="1">
            <a:off x="7542213" y="2767013"/>
            <a:ext cx="1176337" cy="7937"/>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47" name="TextBox 35"/>
          <p:cNvSpPr txBox="1">
            <a:spLocks noChangeArrowheads="1"/>
          </p:cNvSpPr>
          <p:nvPr/>
        </p:nvSpPr>
        <p:spPr bwMode="auto">
          <a:xfrm>
            <a:off x="3179763" y="1722438"/>
            <a:ext cx="88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Picnic Meadow</a:t>
            </a:r>
          </a:p>
        </p:txBody>
      </p:sp>
      <p:cxnSp>
        <p:nvCxnSpPr>
          <p:cNvPr id="124948" name="Straight Arrow Connector 36"/>
          <p:cNvCxnSpPr>
            <a:cxnSpLocks noChangeShapeType="1"/>
          </p:cNvCxnSpPr>
          <p:nvPr/>
        </p:nvCxnSpPr>
        <p:spPr bwMode="auto">
          <a:xfrm rot="5400000" flipH="1" flipV="1">
            <a:off x="2988469" y="2693194"/>
            <a:ext cx="1176338" cy="635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49" name="TextBox 28"/>
          <p:cNvSpPr txBox="1">
            <a:spLocks noChangeArrowheads="1"/>
          </p:cNvSpPr>
          <p:nvPr/>
        </p:nvSpPr>
        <p:spPr bwMode="auto">
          <a:xfrm>
            <a:off x="4200525" y="161131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Arrival Grove</a:t>
            </a:r>
          </a:p>
        </p:txBody>
      </p:sp>
      <p:cxnSp>
        <p:nvCxnSpPr>
          <p:cNvPr id="124950" name="Straight Arrow Connector 37"/>
          <p:cNvCxnSpPr>
            <a:cxnSpLocks noChangeShapeType="1"/>
          </p:cNvCxnSpPr>
          <p:nvPr/>
        </p:nvCxnSpPr>
        <p:spPr bwMode="auto">
          <a:xfrm rot="5400000" flipH="1" flipV="1">
            <a:off x="4055269" y="2612232"/>
            <a:ext cx="1176337" cy="635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51" name="TextBox 38"/>
          <p:cNvSpPr txBox="1">
            <a:spLocks noChangeArrowheads="1"/>
          </p:cNvSpPr>
          <p:nvPr/>
        </p:nvSpPr>
        <p:spPr bwMode="auto">
          <a:xfrm>
            <a:off x="4105275" y="4495800"/>
            <a:ext cx="839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Children’s Play Area</a:t>
            </a:r>
          </a:p>
        </p:txBody>
      </p:sp>
      <p:cxnSp>
        <p:nvCxnSpPr>
          <p:cNvPr id="124952" name="Straight Arrow Connector 39"/>
          <p:cNvCxnSpPr>
            <a:cxnSpLocks noChangeShapeType="1"/>
          </p:cNvCxnSpPr>
          <p:nvPr/>
        </p:nvCxnSpPr>
        <p:spPr bwMode="auto">
          <a:xfrm>
            <a:off x="4457700" y="3684588"/>
            <a:ext cx="0" cy="81915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53" name="TextBox 42"/>
          <p:cNvSpPr txBox="1">
            <a:spLocks noChangeArrowheads="1"/>
          </p:cNvSpPr>
          <p:nvPr/>
        </p:nvSpPr>
        <p:spPr bwMode="auto">
          <a:xfrm>
            <a:off x="5964238" y="1624013"/>
            <a:ext cx="88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Bus Fountain</a:t>
            </a:r>
          </a:p>
        </p:txBody>
      </p:sp>
      <p:cxnSp>
        <p:nvCxnSpPr>
          <p:cNvPr id="124954" name="Straight Arrow Connector 43"/>
          <p:cNvCxnSpPr>
            <a:cxnSpLocks noChangeShapeType="1"/>
          </p:cNvCxnSpPr>
          <p:nvPr/>
        </p:nvCxnSpPr>
        <p:spPr bwMode="auto">
          <a:xfrm flipV="1">
            <a:off x="6410325" y="2024063"/>
            <a:ext cx="0" cy="947737"/>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124955" name="TextBox 44"/>
          <p:cNvSpPr txBox="1">
            <a:spLocks noChangeArrowheads="1"/>
          </p:cNvSpPr>
          <p:nvPr/>
        </p:nvSpPr>
        <p:spPr bwMode="auto">
          <a:xfrm>
            <a:off x="731838" y="1739900"/>
            <a:ext cx="889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1000">
                <a:solidFill>
                  <a:srgbClr val="000000"/>
                </a:solidFill>
                <a:latin typeface="Calibri" panose="020F0502020204030204" pitchFamily="34" charset="0"/>
              </a:rPr>
              <a:t>Restaurant</a:t>
            </a:r>
          </a:p>
        </p:txBody>
      </p:sp>
      <p:cxnSp>
        <p:nvCxnSpPr>
          <p:cNvPr id="124956" name="Straight Arrow Connector 45"/>
          <p:cNvCxnSpPr>
            <a:cxnSpLocks noChangeShapeType="1"/>
          </p:cNvCxnSpPr>
          <p:nvPr/>
        </p:nvCxnSpPr>
        <p:spPr bwMode="auto">
          <a:xfrm rot="5400000" flipH="1" flipV="1">
            <a:off x="636587" y="2562226"/>
            <a:ext cx="1177925" cy="6350"/>
          </a:xfrm>
          <a:prstGeom prst="straightConnector1">
            <a:avLst/>
          </a:prstGeom>
          <a:noFill/>
          <a:ln w="9525" algn="ctr">
            <a:solidFill>
              <a:srgbClr val="000000"/>
            </a:solidFill>
            <a:round/>
            <a:headEnd type="triangle" w="med" len="med"/>
            <a:tailEnd type="oval" w="med" len="med"/>
          </a:ln>
          <a:extLst>
            <a:ext uri="{909E8E84-426E-40DD-AFC4-6F175D3DCCD1}">
              <a14:hiddenFill xmlns:a14="http://schemas.microsoft.com/office/drawing/2010/main">
                <a:noFill/>
              </a14:hiddenFill>
            </a:ext>
          </a:extLst>
        </p:spPr>
      </p:cxnSp>
      <p:sp>
        <p:nvSpPr>
          <p:cNvPr id="32"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dirty="0" smtClean="0">
                <a:solidFill>
                  <a:srgbClr val="FFFFFF"/>
                </a:solidFill>
                <a:latin typeface="Arial"/>
                <a:cs typeface="+mn-cs"/>
              </a:rPr>
              <a:t>ROOF PARK LEVEL PLAN</a:t>
            </a:r>
            <a:endParaRPr lang="en-US" sz="1400" kern="0" dirty="0">
              <a:solidFill>
                <a:srgbClr val="FFFFFF"/>
              </a:solidFill>
              <a:latin typeface="Arial"/>
              <a:cs typeface="+mn-cs"/>
            </a:endParaRPr>
          </a:p>
        </p:txBody>
      </p:sp>
    </p:spTree>
    <p:extLst>
      <p:ext uri="{BB962C8B-B14F-4D97-AF65-F5344CB8AC3E}">
        <p14:creationId xmlns:p14="http://schemas.microsoft.com/office/powerpoint/2010/main" val="204787273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 y="-167640"/>
            <a:ext cx="9291219" cy="6492240"/>
          </a:xfrm>
          <a:prstGeom prst="rect">
            <a:avLst/>
          </a:prstGeom>
        </p:spPr>
      </p:pic>
      <p:sp>
        <p:nvSpPr>
          <p:cNvPr id="3"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dirty="0" smtClean="0">
                <a:solidFill>
                  <a:srgbClr val="FFFFFF"/>
                </a:solidFill>
                <a:latin typeface="Arial"/>
                <a:cs typeface="Arial" charset="0"/>
              </a:rPr>
              <a:t>GRAND HALL</a:t>
            </a:r>
            <a:endParaRPr lang="en-US" sz="1400" kern="0" dirty="0">
              <a:solidFill>
                <a:srgbClr val="FFFFFF"/>
              </a:solidFill>
              <a:latin typeface="Arial"/>
              <a:cs typeface="Arial" charset="0"/>
            </a:endParaRPr>
          </a:p>
        </p:txBody>
      </p:sp>
    </p:spTree>
    <p:extLst>
      <p:ext uri="{BB962C8B-B14F-4D97-AF65-F5344CB8AC3E}">
        <p14:creationId xmlns:p14="http://schemas.microsoft.com/office/powerpoint/2010/main" val="495022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dirty="0" smtClean="0">
                <a:solidFill>
                  <a:srgbClr val="FFFFFF"/>
                </a:solidFill>
                <a:latin typeface="Arial"/>
                <a:cs typeface="Arial" charset="0"/>
              </a:rPr>
              <a:t>BUS DECK</a:t>
            </a:r>
            <a:endParaRPr lang="en-US" sz="1400" kern="0" dirty="0">
              <a:solidFill>
                <a:srgbClr val="FFFFFF"/>
              </a:solidFill>
              <a:latin typeface="Arial"/>
              <a:cs typeface="Arial"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347"/>
          <a:stretch/>
        </p:blipFill>
        <p:spPr>
          <a:xfrm>
            <a:off x="-8626" y="0"/>
            <a:ext cx="9152626" cy="6248400"/>
          </a:xfrm>
          <a:prstGeom prst="rect">
            <a:avLst/>
          </a:prstGeom>
        </p:spPr>
      </p:pic>
    </p:spTree>
    <p:extLst>
      <p:ext uri="{BB962C8B-B14F-4D97-AF65-F5344CB8AC3E}">
        <p14:creationId xmlns:p14="http://schemas.microsoft.com/office/powerpoint/2010/main" val="160198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City_Park_pedestrian_progress3b.jpg"/>
          <p:cNvPicPr>
            <a:picLocks noChangeAspect="1"/>
          </p:cNvPicPr>
          <p:nvPr/>
        </p:nvPicPr>
        <p:blipFill rotWithShape="1">
          <a:blip r:embed="rId3" cstate="print">
            <a:extLst>
              <a:ext uri="{28A0092B-C50C-407E-A947-70E740481C1C}">
                <a14:useLocalDpi xmlns:a14="http://schemas.microsoft.com/office/drawing/2010/main" val="0"/>
              </a:ext>
            </a:extLst>
          </a:blip>
          <a:srcRect l="9534" r="8730" b="967"/>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dirty="0" smtClean="0">
                <a:solidFill>
                  <a:srgbClr val="FFFFFF"/>
                </a:solidFill>
                <a:latin typeface="Arial"/>
                <a:cs typeface="Arial" charset="0"/>
              </a:rPr>
              <a:t>ROOF PARK</a:t>
            </a:r>
            <a:endParaRPr lang="en-US" sz="1400" kern="0" dirty="0">
              <a:solidFill>
                <a:srgbClr val="FFFFFF"/>
              </a:solidFill>
              <a:latin typeface="Arial"/>
              <a:cs typeface="Arial" charset="0"/>
            </a:endParaRPr>
          </a:p>
        </p:txBody>
      </p:sp>
    </p:spTree>
    <p:extLst>
      <p:ext uri="{BB962C8B-B14F-4D97-AF65-F5344CB8AC3E}">
        <p14:creationId xmlns:p14="http://schemas.microsoft.com/office/powerpoint/2010/main" val="425038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8572" t="39617" r="-1" b="17638"/>
          <a:stretch/>
        </p:blipFill>
        <p:spPr>
          <a:xfrm>
            <a:off x="1" y="1"/>
            <a:ext cx="9144000" cy="6248400"/>
          </a:xfrm>
          <a:prstGeom prst="rect">
            <a:avLst/>
          </a:prstGeom>
        </p:spPr>
      </p:pic>
      <p:sp>
        <p:nvSpPr>
          <p:cNvPr id="5"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smtClean="0">
                <a:solidFill>
                  <a:srgbClr val="FFFFFF"/>
                </a:solidFill>
                <a:latin typeface="Arial"/>
                <a:cs typeface="Arial" charset="0"/>
              </a:rPr>
              <a:t>TRANBAY TRANSIT CENTER</a:t>
            </a:r>
            <a:endParaRPr lang="en-US" sz="1400" kern="0">
              <a:solidFill>
                <a:srgbClr val="FFFFFF"/>
              </a:solidFill>
              <a:latin typeface="Arial"/>
              <a:cs typeface="Arial" charset="0"/>
            </a:endParaRPr>
          </a:p>
        </p:txBody>
      </p:sp>
    </p:spTree>
    <p:extLst>
      <p:ext uri="{BB962C8B-B14F-4D97-AF65-F5344CB8AC3E}">
        <p14:creationId xmlns:p14="http://schemas.microsoft.com/office/powerpoint/2010/main" val="2658498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220133" y="1387475"/>
            <a:ext cx="8763000" cy="762000"/>
          </a:xfrm>
        </p:spPr>
        <p:txBody>
          <a:bodyPr/>
          <a:lstStyle/>
          <a:p>
            <a:pPr marL="114300" indent="0" algn="ctr">
              <a:lnSpc>
                <a:spcPct val="150000"/>
              </a:lnSpc>
              <a:buFontTx/>
              <a:buNone/>
              <a:defRPr/>
            </a:pPr>
            <a:r>
              <a:rPr lang="en-US" b="1" dirty="0" smtClean="0"/>
              <a:t>Scope Summary Review</a:t>
            </a:r>
            <a:endParaRPr lang="en-US" dirty="0" smtClean="0"/>
          </a:p>
          <a:p>
            <a:pPr marL="68580" indent="0">
              <a:buNone/>
            </a:pPr>
            <a:endParaRPr lang="en-US" sz="2200" dirty="0"/>
          </a:p>
        </p:txBody>
      </p:sp>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7" name="Content Placeholder 2"/>
          <p:cNvSpPr txBox="1">
            <a:spLocks/>
          </p:cNvSpPr>
          <p:nvPr/>
        </p:nvSpPr>
        <p:spPr bwMode="auto">
          <a:xfrm>
            <a:off x="220133" y="2057400"/>
            <a:ext cx="8763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2000" dirty="0" smtClean="0"/>
              <a:t>All </a:t>
            </a:r>
            <a:r>
              <a:rPr lang="en-US" sz="2000" dirty="0"/>
              <a:t>structural and non-structural metal framing except as specifically excluded. </a:t>
            </a:r>
            <a:endParaRPr lang="en-US" sz="2000" dirty="0" smtClean="0"/>
          </a:p>
          <a:p>
            <a:endParaRPr lang="en-US" sz="2000" dirty="0"/>
          </a:p>
          <a:p>
            <a:pPr lvl="0"/>
            <a:r>
              <a:rPr lang="en-US" sz="2000" dirty="0" smtClean="0"/>
              <a:t>All </a:t>
            </a:r>
            <a:r>
              <a:rPr lang="en-US" sz="2000" dirty="0"/>
              <a:t>support, bracing, embeds, strapping, miscellaneous metal, inserts, block-outs, </a:t>
            </a:r>
            <a:r>
              <a:rPr lang="en-US" sz="2000" dirty="0" err="1"/>
              <a:t>sleeving</a:t>
            </a:r>
            <a:r>
              <a:rPr lang="en-US" sz="2000" dirty="0"/>
              <a:t>, backing, plywood sheathing, blocking, and fish </a:t>
            </a:r>
            <a:r>
              <a:rPr lang="en-US" sz="2000" dirty="0" smtClean="0"/>
              <a:t>plates </a:t>
            </a:r>
            <a:r>
              <a:rPr lang="en-US" sz="2000" dirty="0"/>
              <a:t>associated with/integral to the work of TG16.1</a:t>
            </a:r>
            <a:r>
              <a:rPr lang="en-US" sz="2000" dirty="0" smtClean="0"/>
              <a:t>.</a:t>
            </a:r>
          </a:p>
          <a:p>
            <a:pPr lvl="0"/>
            <a:endParaRPr lang="en-US" sz="2000" dirty="0" smtClean="0"/>
          </a:p>
          <a:p>
            <a:pPr lvl="0"/>
            <a:r>
              <a:rPr lang="en-US" sz="2000" dirty="0" smtClean="0"/>
              <a:t>All </a:t>
            </a:r>
            <a:r>
              <a:rPr lang="en-US" sz="2000" dirty="0"/>
              <a:t>ballistic resistant panels integral to and associated with the work of this trade </a:t>
            </a:r>
            <a:r>
              <a:rPr lang="en-US" sz="2000" dirty="0" smtClean="0"/>
              <a:t>package (see wall types on A-0023).</a:t>
            </a:r>
          </a:p>
          <a:p>
            <a:pPr lvl="0"/>
            <a:endParaRPr lang="en-US" sz="2000" dirty="0" smtClean="0"/>
          </a:p>
          <a:p>
            <a:pPr lvl="0"/>
            <a:r>
              <a:rPr lang="en-US" sz="2000" dirty="0" smtClean="0"/>
              <a:t>All seismic/expansion joint assemblies integral to the work of this trade package (framed walls, ceilings, cement plaster, etc.).</a:t>
            </a:r>
          </a:p>
          <a:p>
            <a:pPr lvl="0"/>
            <a:endParaRPr lang="en-US" sz="2000" dirty="0" smtClean="0"/>
          </a:p>
          <a:p>
            <a:pPr lvl="0"/>
            <a:endParaRPr lang="en-US" sz="2000" dirty="0"/>
          </a:p>
          <a:p>
            <a:pPr marL="457200">
              <a:lnSpc>
                <a:spcPct val="150000"/>
              </a:lnSpc>
              <a:defRPr/>
            </a:pPr>
            <a:endParaRPr lang="en-US" sz="2200" kern="0" dirty="0" smtClean="0"/>
          </a:p>
        </p:txBody>
      </p:sp>
    </p:spTree>
    <p:extLst>
      <p:ext uri="{BB962C8B-B14F-4D97-AF65-F5344CB8AC3E}">
        <p14:creationId xmlns:p14="http://schemas.microsoft.com/office/powerpoint/2010/main" val="934236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p:txBody>
      </p:sp>
      <p:sp>
        <p:nvSpPr>
          <p:cNvPr id="9" name="Content Placeholder 8"/>
          <p:cNvSpPr>
            <a:spLocks noGrp="1"/>
          </p:cNvSpPr>
          <p:nvPr>
            <p:ph idx="1"/>
          </p:nvPr>
        </p:nvSpPr>
        <p:spPr/>
        <p:txBody>
          <a:bodyPr/>
          <a:lstStyle/>
          <a:p>
            <a:pPr marL="0" indent="0" algn="ctr">
              <a:buNone/>
            </a:pPr>
            <a:endParaRPr lang="en-US" sz="2000" b="1" dirty="0">
              <a:solidFill>
                <a:srgbClr val="000000"/>
              </a:solidFill>
            </a:endParaRPr>
          </a:p>
          <a:p>
            <a:pPr lvl="0"/>
            <a:r>
              <a:rPr lang="en-US" sz="2000" dirty="0"/>
              <a:t>All joint sealants associated with/integral to this scope of </a:t>
            </a:r>
            <a:r>
              <a:rPr lang="en-US" sz="2000" dirty="0" smtClean="0"/>
              <a:t>work.</a:t>
            </a:r>
          </a:p>
          <a:p>
            <a:pPr lvl="0"/>
            <a:endParaRPr lang="en-US" sz="2000" dirty="0"/>
          </a:p>
          <a:p>
            <a:pPr lvl="0"/>
            <a:r>
              <a:rPr lang="en-US" sz="2000" dirty="0"/>
              <a:t>All access doors as indicated within the Contract Documents</a:t>
            </a:r>
            <a:r>
              <a:rPr lang="en-US" sz="2000" dirty="0" smtClean="0"/>
              <a:t>.</a:t>
            </a:r>
          </a:p>
          <a:p>
            <a:pPr lvl="0"/>
            <a:endParaRPr lang="en-US" sz="2000" dirty="0"/>
          </a:p>
          <a:p>
            <a:pPr lvl="0"/>
            <a:r>
              <a:rPr lang="en-US" sz="2000" dirty="0"/>
              <a:t>All cement plaster, including associated support, accessories, flashing, and all other elements integral to the system</a:t>
            </a:r>
            <a:r>
              <a:rPr lang="en-US" sz="2000" dirty="0" smtClean="0"/>
              <a:t>.</a:t>
            </a:r>
          </a:p>
          <a:p>
            <a:pPr lvl="0"/>
            <a:endParaRPr lang="en-US" sz="2000" dirty="0" smtClean="0"/>
          </a:p>
          <a:p>
            <a:pPr lvl="0"/>
            <a:r>
              <a:rPr lang="en-US" sz="2000" dirty="0" smtClean="0"/>
              <a:t>All </a:t>
            </a:r>
            <a:r>
              <a:rPr lang="en-US" sz="2000" dirty="0"/>
              <a:t>gypsum </a:t>
            </a:r>
            <a:r>
              <a:rPr lang="en-US" sz="2000" dirty="0" smtClean="0"/>
              <a:t>wall and cement </a:t>
            </a:r>
            <a:r>
              <a:rPr lang="en-US" sz="2000" dirty="0"/>
              <a:t>backer board except as specifically excluded</a:t>
            </a:r>
            <a:r>
              <a:rPr lang="en-US" sz="2000" dirty="0" smtClean="0"/>
              <a:t>.</a:t>
            </a:r>
          </a:p>
          <a:p>
            <a:pPr lvl="0"/>
            <a:endParaRPr lang="en-US" sz="2000" dirty="0"/>
          </a:p>
          <a:p>
            <a:pPr lvl="0"/>
            <a:r>
              <a:rPr lang="en-US" sz="2000" dirty="0"/>
              <a:t>All acoustic ceiling tile systems</a:t>
            </a:r>
            <a:r>
              <a:rPr lang="en-US" sz="2000" dirty="0" smtClean="0"/>
              <a:t>.</a:t>
            </a:r>
          </a:p>
          <a:p>
            <a:pPr lvl="0"/>
            <a:endParaRPr lang="en-US" sz="2000" dirty="0"/>
          </a:p>
        </p:txBody>
      </p:sp>
      <p:sp>
        <p:nvSpPr>
          <p:cNvPr id="6" name="Title 5"/>
          <p:cNvSpPr>
            <a:spLocks noGrp="1"/>
          </p:cNvSpPr>
          <p:nvPr>
            <p:ph type="title" idx="4294967295"/>
          </p:nvPr>
        </p:nvSpPr>
        <p:spPr>
          <a:xfrm>
            <a:off x="3581400" y="0"/>
            <a:ext cx="5562600" cy="1447800"/>
          </a:xfrm>
          <a:prstGeom prst="rect">
            <a:avLst/>
          </a:prstGeom>
        </p:spPr>
        <p:txBody>
          <a:bodyPr/>
          <a:lstStyle/>
          <a:p>
            <a:r>
              <a:rPr lang="en-US" dirty="0" smtClean="0"/>
              <a:t> </a:t>
            </a:r>
            <a:endParaRPr lang="en-US" dirty="0"/>
          </a:p>
        </p:txBody>
      </p:sp>
      <p:sp>
        <p:nvSpPr>
          <p:cNvPr id="10" name="Content Placeholder 2"/>
          <p:cNvSpPr txBox="1">
            <a:spLocks/>
          </p:cNvSpPr>
          <p:nvPr/>
        </p:nvSpPr>
        <p:spPr bwMode="auto">
          <a:xfrm>
            <a:off x="220133" y="1387475"/>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68580" indent="0">
              <a:buFontTx/>
              <a:buNone/>
            </a:pPr>
            <a:endParaRPr lang="en-US" sz="2200" kern="0" dirty="0"/>
          </a:p>
        </p:txBody>
      </p:sp>
      <p:sp>
        <p:nvSpPr>
          <p:cNvPr id="11" name="Content Placeholder 2"/>
          <p:cNvSpPr txBox="1">
            <a:spLocks/>
          </p:cNvSpPr>
          <p:nvPr/>
        </p:nvSpPr>
        <p:spPr bwMode="auto">
          <a:xfrm>
            <a:off x="152400" y="1311275"/>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14300" indent="0" algn="ctr">
              <a:lnSpc>
                <a:spcPct val="150000"/>
              </a:lnSpc>
              <a:buFontTx/>
              <a:buNone/>
              <a:defRPr/>
            </a:pPr>
            <a:r>
              <a:rPr lang="en-US" b="1" kern="0" smtClean="0"/>
              <a:t>Scope Summary Review</a:t>
            </a:r>
            <a:endParaRPr lang="en-US" kern="0" smtClean="0"/>
          </a:p>
          <a:p>
            <a:pPr marL="68580" indent="0">
              <a:buFontTx/>
              <a:buNone/>
            </a:pPr>
            <a:endParaRPr lang="en-US" sz="2200" kern="0" dirty="0"/>
          </a:p>
        </p:txBody>
      </p:sp>
    </p:spTree>
    <p:extLst>
      <p:ext uri="{BB962C8B-B14F-4D97-AF65-F5344CB8AC3E}">
        <p14:creationId xmlns:p14="http://schemas.microsoft.com/office/powerpoint/2010/main" val="4223164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p:txBody>
      </p:sp>
      <p:sp>
        <p:nvSpPr>
          <p:cNvPr id="9" name="Content Placeholder 8"/>
          <p:cNvSpPr>
            <a:spLocks noGrp="1"/>
          </p:cNvSpPr>
          <p:nvPr>
            <p:ph idx="1"/>
          </p:nvPr>
        </p:nvSpPr>
        <p:spPr/>
        <p:txBody>
          <a:bodyPr/>
          <a:lstStyle/>
          <a:p>
            <a:pPr marL="0" indent="0" algn="ctr">
              <a:buNone/>
            </a:pPr>
            <a:endParaRPr lang="en-US" sz="2000" b="1" dirty="0">
              <a:solidFill>
                <a:srgbClr val="000000"/>
              </a:solidFill>
            </a:endParaRPr>
          </a:p>
          <a:p>
            <a:r>
              <a:rPr lang="en-US" sz="2000" dirty="0"/>
              <a:t>All access flooring systems and associated floor finish/floor coverings.  </a:t>
            </a:r>
          </a:p>
          <a:p>
            <a:pPr lvl="0"/>
            <a:endParaRPr lang="en-US" sz="2000" dirty="0" smtClean="0"/>
          </a:p>
          <a:p>
            <a:pPr lvl="0"/>
            <a:r>
              <a:rPr lang="en-US" sz="2000" dirty="0" smtClean="0"/>
              <a:t>All fire extinguishers, fire </a:t>
            </a:r>
            <a:r>
              <a:rPr lang="en-US" sz="2000" dirty="0"/>
              <a:t>extinguisher cabinets, brackets, and any other mounting assembly </a:t>
            </a:r>
            <a:r>
              <a:rPr lang="en-US" sz="2000" dirty="0" smtClean="0"/>
              <a:t>required (see response to RFI P1-0422).</a:t>
            </a:r>
          </a:p>
          <a:p>
            <a:pPr lvl="0"/>
            <a:endParaRPr lang="en-US" sz="2000" dirty="0"/>
          </a:p>
          <a:p>
            <a:pPr lvl="0"/>
            <a:r>
              <a:rPr lang="en-US" sz="2000" dirty="0"/>
              <a:t>All </a:t>
            </a:r>
            <a:r>
              <a:rPr lang="en-US" sz="2000" dirty="0" smtClean="0"/>
              <a:t>toilet accessories and metal lockers.</a:t>
            </a:r>
          </a:p>
          <a:p>
            <a:pPr lvl="0"/>
            <a:endParaRPr lang="en-US" sz="2000" dirty="0"/>
          </a:p>
          <a:p>
            <a:r>
              <a:rPr lang="en-US" sz="2000" dirty="0"/>
              <a:t>All bird control devices/bird deterrent systems except as specifically excluded. </a:t>
            </a:r>
            <a:endParaRPr lang="en-US" sz="2000" dirty="0" smtClean="0"/>
          </a:p>
          <a:p>
            <a:endParaRPr lang="en-US" sz="2000" dirty="0" smtClean="0"/>
          </a:p>
          <a:p>
            <a:r>
              <a:rPr lang="en-US" sz="2000" dirty="0"/>
              <a:t>A</a:t>
            </a:r>
            <a:r>
              <a:rPr lang="en-US" sz="2000" dirty="0" smtClean="0"/>
              <a:t>ll </a:t>
            </a:r>
            <a:r>
              <a:rPr lang="en-US" sz="2000" dirty="0"/>
              <a:t>scaffolding for own </a:t>
            </a:r>
            <a:r>
              <a:rPr lang="en-US" sz="2000" dirty="0" smtClean="0"/>
              <a:t>work.  </a:t>
            </a:r>
          </a:p>
          <a:p>
            <a:endParaRPr lang="en-US" sz="2000" dirty="0" smtClean="0"/>
          </a:p>
        </p:txBody>
      </p:sp>
      <p:sp>
        <p:nvSpPr>
          <p:cNvPr id="6" name="Title 5"/>
          <p:cNvSpPr>
            <a:spLocks noGrp="1"/>
          </p:cNvSpPr>
          <p:nvPr>
            <p:ph type="title" idx="4294967295"/>
          </p:nvPr>
        </p:nvSpPr>
        <p:spPr>
          <a:xfrm>
            <a:off x="3581400" y="0"/>
            <a:ext cx="5562600" cy="1447800"/>
          </a:xfrm>
          <a:prstGeom prst="rect">
            <a:avLst/>
          </a:prstGeom>
        </p:spPr>
        <p:txBody>
          <a:bodyPr/>
          <a:lstStyle/>
          <a:p>
            <a:r>
              <a:rPr lang="en-US" dirty="0" smtClean="0"/>
              <a:t> </a:t>
            </a:r>
            <a:endParaRPr lang="en-US" dirty="0"/>
          </a:p>
        </p:txBody>
      </p:sp>
      <p:sp>
        <p:nvSpPr>
          <p:cNvPr id="7" name="Content Placeholder 2"/>
          <p:cNvSpPr txBox="1">
            <a:spLocks/>
          </p:cNvSpPr>
          <p:nvPr/>
        </p:nvSpPr>
        <p:spPr bwMode="auto">
          <a:xfrm>
            <a:off x="190500" y="1320800"/>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14300" indent="0" algn="ctr">
              <a:lnSpc>
                <a:spcPct val="150000"/>
              </a:lnSpc>
              <a:buFontTx/>
              <a:buNone/>
              <a:defRPr/>
            </a:pPr>
            <a:r>
              <a:rPr lang="en-US" b="1" kern="0" dirty="0" smtClean="0"/>
              <a:t>Scope Summary Review</a:t>
            </a:r>
            <a:endParaRPr lang="en-US" kern="0" dirty="0" smtClean="0"/>
          </a:p>
          <a:p>
            <a:pPr marL="68580" indent="0">
              <a:buFontTx/>
              <a:buNone/>
            </a:pPr>
            <a:endParaRPr lang="en-US" sz="2200" kern="0" dirty="0"/>
          </a:p>
        </p:txBody>
      </p:sp>
    </p:spTree>
    <p:extLst>
      <p:ext uri="{BB962C8B-B14F-4D97-AF65-F5344CB8AC3E}">
        <p14:creationId xmlns:p14="http://schemas.microsoft.com/office/powerpoint/2010/main" val="3267362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20675"/>
            <a:ext cx="5638800" cy="1066800"/>
          </a:xfrm>
          <a:prstGeom prst="rect">
            <a:avLst/>
          </a:prstGeom>
        </p:spPr>
        <p:txBody>
          <a:bodyPr/>
          <a:lstStyle/>
          <a:p>
            <a:pPr algn="ctr" eaLnBrk="0" hangingPunct="0">
              <a:defRPr/>
            </a:pPr>
            <a:r>
              <a:rPr lang="en-US" sz="3600" b="1" kern="0" dirty="0" smtClean="0">
                <a:solidFill>
                  <a:srgbClr val="FF9933"/>
                </a:solidFill>
                <a:latin typeface="Arial"/>
                <a:cs typeface="Arial"/>
              </a:rPr>
              <a:t>Transbay Transit Center</a:t>
            </a:r>
            <a:br>
              <a:rPr lang="en-US" sz="3600" b="1" kern="0" dirty="0" smtClean="0">
                <a:solidFill>
                  <a:srgbClr val="FF9933"/>
                </a:solidFill>
                <a:latin typeface="Arial"/>
                <a:cs typeface="Aria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sp>
        <p:nvSpPr>
          <p:cNvPr id="5" name="Content Placeholder 2"/>
          <p:cNvSpPr>
            <a:spLocks noGrp="1"/>
          </p:cNvSpPr>
          <p:nvPr>
            <p:ph idx="1"/>
          </p:nvPr>
        </p:nvSpPr>
        <p:spPr>
          <a:xfrm>
            <a:off x="457200" y="1447800"/>
            <a:ext cx="8686800" cy="5181600"/>
          </a:xfrm>
        </p:spPr>
        <p:txBody>
          <a:bodyPr/>
          <a:lstStyle/>
          <a:p>
            <a:pPr>
              <a:buFontTx/>
              <a:buNone/>
              <a:defRPr/>
            </a:pPr>
            <a:endParaRPr lang="en-US" sz="2800" b="1" dirty="0" smtClean="0"/>
          </a:p>
          <a:p>
            <a:pPr>
              <a:buFontTx/>
              <a:buNone/>
              <a:defRPr/>
            </a:pPr>
            <a:r>
              <a:rPr lang="en-US" sz="2800" b="1" dirty="0" smtClean="0"/>
              <a:t>Project General Information</a:t>
            </a:r>
          </a:p>
          <a:p>
            <a:pPr>
              <a:defRPr/>
            </a:pPr>
            <a:endParaRPr lang="en-US" sz="1100" dirty="0" smtClean="0"/>
          </a:p>
          <a:p>
            <a:pPr>
              <a:defRPr/>
            </a:pPr>
            <a:endParaRPr lang="en-US" sz="1100" dirty="0"/>
          </a:p>
          <a:p>
            <a:pPr>
              <a:defRPr/>
            </a:pPr>
            <a:endParaRPr lang="en-US" sz="1100" dirty="0" smtClean="0"/>
          </a:p>
          <a:p>
            <a:pPr>
              <a:spcBef>
                <a:spcPts val="1800"/>
              </a:spcBef>
              <a:defRPr/>
            </a:pPr>
            <a:r>
              <a:rPr lang="en-US" sz="2200" dirty="0" smtClean="0"/>
              <a:t>Client: Transbay Joint Powers Authority (TJPA)</a:t>
            </a:r>
          </a:p>
          <a:p>
            <a:pPr>
              <a:spcBef>
                <a:spcPts val="1800"/>
              </a:spcBef>
              <a:defRPr/>
            </a:pPr>
            <a:r>
              <a:rPr lang="en-US" sz="2200" smtClean="0"/>
              <a:t>Construction Manager/General </a:t>
            </a:r>
            <a:r>
              <a:rPr lang="en-US" sz="2200" dirty="0" smtClean="0"/>
              <a:t>Contractor: Webcor/Obayashi Joint Venture</a:t>
            </a:r>
          </a:p>
          <a:p>
            <a:pPr>
              <a:spcBef>
                <a:spcPts val="1800"/>
              </a:spcBef>
              <a:defRPr/>
            </a:pPr>
            <a:r>
              <a:rPr lang="en-US" sz="2200" dirty="0" smtClean="0"/>
              <a:t>Architect: </a:t>
            </a:r>
            <a:r>
              <a:rPr lang="en-US" sz="2200" dirty="0" err="1" smtClean="0"/>
              <a:t>Pelli</a:t>
            </a:r>
            <a:r>
              <a:rPr lang="en-US" sz="2200" dirty="0" smtClean="0"/>
              <a:t> Clarke </a:t>
            </a:r>
            <a:r>
              <a:rPr lang="en-US" sz="2200" dirty="0" err="1" smtClean="0"/>
              <a:t>Pelli</a:t>
            </a:r>
            <a:r>
              <a:rPr lang="en-US" sz="2200" dirty="0" smtClean="0"/>
              <a:t> Architects / Adamson Associates</a:t>
            </a:r>
          </a:p>
        </p:txBody>
      </p:sp>
    </p:spTree>
    <p:extLst>
      <p:ext uri="{BB962C8B-B14F-4D97-AF65-F5344CB8AC3E}">
        <p14:creationId xmlns:p14="http://schemas.microsoft.com/office/powerpoint/2010/main" val="1533686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p:txBody>
      </p:sp>
      <p:sp>
        <p:nvSpPr>
          <p:cNvPr id="9" name="Content Placeholder 8"/>
          <p:cNvSpPr>
            <a:spLocks noGrp="1"/>
          </p:cNvSpPr>
          <p:nvPr>
            <p:ph idx="1"/>
          </p:nvPr>
        </p:nvSpPr>
        <p:spPr/>
        <p:txBody>
          <a:bodyPr/>
          <a:lstStyle/>
          <a:p>
            <a:pPr lvl="0"/>
            <a:endParaRPr lang="en-US" sz="2000" dirty="0" smtClean="0"/>
          </a:p>
          <a:p>
            <a:r>
              <a:rPr lang="en-US" sz="2000" dirty="0" smtClean="0"/>
              <a:t>All </a:t>
            </a:r>
            <a:r>
              <a:rPr lang="en-US" sz="2000" dirty="0"/>
              <a:t>scanning required for this scope of work </a:t>
            </a:r>
            <a:r>
              <a:rPr lang="en-US" sz="2000" dirty="0" smtClean="0"/>
              <a:t>(see S-0005 for examples of post installed anchor requirements)</a:t>
            </a:r>
            <a:endParaRPr lang="en-US" sz="2000" dirty="0"/>
          </a:p>
          <a:p>
            <a:pPr lvl="0"/>
            <a:endParaRPr lang="en-US" sz="2000" dirty="0" smtClean="0"/>
          </a:p>
          <a:p>
            <a:pPr lvl="0"/>
            <a:r>
              <a:rPr lang="en-US" sz="2000" dirty="0" smtClean="0"/>
              <a:t>All </a:t>
            </a:r>
            <a:r>
              <a:rPr lang="en-US" sz="2000" dirty="0"/>
              <a:t>engineering for the work of this trade package </a:t>
            </a:r>
            <a:endParaRPr lang="en-US" sz="2000" dirty="0" smtClean="0"/>
          </a:p>
          <a:p>
            <a:pPr lvl="0"/>
            <a:endParaRPr lang="en-US" sz="2000" dirty="0" smtClean="0"/>
          </a:p>
          <a:p>
            <a:pPr lvl="0"/>
            <a:r>
              <a:rPr lang="en-US" sz="2000" dirty="0"/>
              <a:t>All acoustic insulation and sealants except as specifically excluded. </a:t>
            </a:r>
          </a:p>
          <a:p>
            <a:pPr lvl="0"/>
            <a:endParaRPr lang="en-US" sz="2000" dirty="0"/>
          </a:p>
          <a:p>
            <a:pPr lvl="0"/>
            <a:r>
              <a:rPr lang="en-US" sz="2000" dirty="0"/>
              <a:t>All toilet partitions and screens.  All partition hangers, supports, bracing and connections to structure are to be included in this scope of work.</a:t>
            </a:r>
          </a:p>
          <a:p>
            <a:pPr lvl="0"/>
            <a:endParaRPr lang="en-US" sz="2000" dirty="0"/>
          </a:p>
          <a:p>
            <a:r>
              <a:rPr lang="en-US" sz="2000" dirty="0"/>
              <a:t>All acoustical wall treatments.</a:t>
            </a:r>
          </a:p>
          <a:p>
            <a:pPr lvl="0"/>
            <a:endParaRPr lang="en-US" sz="2000" dirty="0" smtClean="0"/>
          </a:p>
          <a:p>
            <a:pPr lvl="0"/>
            <a:endParaRPr lang="en-US" sz="2000" dirty="0"/>
          </a:p>
          <a:p>
            <a:pPr lvl="0"/>
            <a:endParaRPr lang="en-US" sz="2000" dirty="0" smtClean="0"/>
          </a:p>
        </p:txBody>
      </p:sp>
      <p:sp>
        <p:nvSpPr>
          <p:cNvPr id="6" name="Title 5"/>
          <p:cNvSpPr>
            <a:spLocks noGrp="1"/>
          </p:cNvSpPr>
          <p:nvPr>
            <p:ph type="title" idx="4294967295"/>
          </p:nvPr>
        </p:nvSpPr>
        <p:spPr>
          <a:xfrm>
            <a:off x="3581400" y="0"/>
            <a:ext cx="5562600" cy="1447800"/>
          </a:xfrm>
          <a:prstGeom prst="rect">
            <a:avLst/>
          </a:prstGeom>
        </p:spPr>
        <p:txBody>
          <a:bodyPr/>
          <a:lstStyle/>
          <a:p>
            <a:r>
              <a:rPr lang="en-US" dirty="0" smtClean="0"/>
              <a:t> </a:t>
            </a:r>
            <a:endParaRPr lang="en-US" dirty="0"/>
          </a:p>
        </p:txBody>
      </p:sp>
      <p:sp>
        <p:nvSpPr>
          <p:cNvPr id="7" name="Content Placeholder 2"/>
          <p:cNvSpPr txBox="1">
            <a:spLocks/>
          </p:cNvSpPr>
          <p:nvPr/>
        </p:nvSpPr>
        <p:spPr bwMode="auto">
          <a:xfrm>
            <a:off x="127000" y="1279525"/>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14300" indent="0" algn="ctr">
              <a:lnSpc>
                <a:spcPct val="150000"/>
              </a:lnSpc>
              <a:buFontTx/>
              <a:buNone/>
              <a:defRPr/>
            </a:pPr>
            <a:r>
              <a:rPr lang="en-US" b="1" kern="0" dirty="0" smtClean="0"/>
              <a:t>Scope Summary Review</a:t>
            </a:r>
            <a:endParaRPr lang="en-US" kern="0" dirty="0" smtClean="0"/>
          </a:p>
          <a:p>
            <a:pPr marL="68580" indent="0">
              <a:buFontTx/>
              <a:buNone/>
            </a:pPr>
            <a:endParaRPr lang="en-US" sz="2200" kern="0" dirty="0"/>
          </a:p>
        </p:txBody>
      </p:sp>
    </p:spTree>
    <p:extLst>
      <p:ext uri="{BB962C8B-B14F-4D97-AF65-F5344CB8AC3E}">
        <p14:creationId xmlns:p14="http://schemas.microsoft.com/office/powerpoint/2010/main" val="3481129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525963"/>
          </a:xfrm>
        </p:spPr>
        <p:txBody>
          <a:bodyPr/>
          <a:lstStyle/>
          <a:p>
            <a:endParaRPr lang="en-US" sz="2000" dirty="0" smtClean="0"/>
          </a:p>
          <a:p>
            <a:r>
              <a:rPr lang="en-US" sz="2000" dirty="0" smtClean="0"/>
              <a:t>All </a:t>
            </a:r>
            <a:r>
              <a:rPr lang="en-US" sz="2000" dirty="0"/>
              <a:t>sheet metal flashing and trim integral to this scope of work (UV Flashing, flashing of penetrations, fire rated assemblies, etc.).</a:t>
            </a:r>
          </a:p>
          <a:p>
            <a:endParaRPr lang="en-US" sz="2000" dirty="0" smtClean="0"/>
          </a:p>
          <a:p>
            <a:r>
              <a:rPr lang="en-US" sz="2000" dirty="0" smtClean="0"/>
              <a:t>All </a:t>
            </a:r>
            <a:r>
              <a:rPr lang="en-US" sz="2000" dirty="0"/>
              <a:t>thermal and </a:t>
            </a:r>
            <a:r>
              <a:rPr lang="en-US" sz="2000" dirty="0" err="1"/>
              <a:t>safing</a:t>
            </a:r>
            <a:r>
              <a:rPr lang="en-US" sz="2000" dirty="0"/>
              <a:t> building insulation (sprayed insulation, </a:t>
            </a:r>
            <a:r>
              <a:rPr lang="en-US" sz="2000" dirty="0" err="1"/>
              <a:t>batt</a:t>
            </a:r>
            <a:r>
              <a:rPr lang="en-US" sz="2000" dirty="0"/>
              <a:t> insulation, rigid insulation, air sealing, head of wall, edge of deck, CMU/Concrete expansion joints, etc.) except as specifically </a:t>
            </a:r>
            <a:r>
              <a:rPr lang="en-US" sz="2000" dirty="0" smtClean="0"/>
              <a:t>excluded.</a:t>
            </a:r>
          </a:p>
          <a:p>
            <a:endParaRPr lang="en-US" sz="2000" dirty="0" smtClean="0"/>
          </a:p>
          <a:p>
            <a:pPr lvl="0"/>
            <a:r>
              <a:rPr lang="en-US" sz="2000" dirty="0" smtClean="0"/>
              <a:t>All penetration </a:t>
            </a:r>
            <a:r>
              <a:rPr lang="en-US" sz="2000" dirty="0" err="1" smtClean="0"/>
              <a:t>firestopping</a:t>
            </a:r>
            <a:r>
              <a:rPr lang="en-US" sz="2000" dirty="0" smtClean="0"/>
              <a:t> except as specifically excluded.</a:t>
            </a:r>
          </a:p>
          <a:p>
            <a:pPr lvl="0"/>
            <a:endParaRPr lang="en-US" sz="2000" dirty="0"/>
          </a:p>
          <a:p>
            <a:pPr lvl="0"/>
            <a:r>
              <a:rPr lang="en-US" sz="2000" dirty="0" smtClean="0"/>
              <a:t>All operable partitions</a:t>
            </a:r>
          </a:p>
          <a:p>
            <a:pPr marL="0" lvl="0" indent="0">
              <a:buNone/>
            </a:pPr>
            <a:endParaRPr lang="en-US" sz="2000" dirty="0"/>
          </a:p>
        </p:txBody>
      </p:sp>
      <p:pic>
        <p:nvPicPr>
          <p:cNvPr id="3" name="Picture 8" descr="B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B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ransba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p>
          <a:p>
            <a:pPr algn="ctr" eaLnBrk="0" hangingPunct="0">
              <a:defRPr/>
            </a:pPr>
            <a:endParaRPr lang="en-US" sz="2000" b="1" kern="0" dirty="0" smtClean="0">
              <a:solidFill>
                <a:schemeClr val="bg1"/>
              </a:solidFill>
            </a:endParaRPr>
          </a:p>
          <a:p>
            <a:pPr algn="ctr" eaLnBrk="0" hangingPunct="0">
              <a:defRPr/>
            </a:pPr>
            <a:endParaRPr lang="en-US" sz="2000" b="1" kern="0" dirty="0">
              <a:solidFill>
                <a:schemeClr val="bg1"/>
              </a:solidFill>
            </a:endParaRPr>
          </a:p>
        </p:txBody>
      </p:sp>
      <p:sp>
        <p:nvSpPr>
          <p:cNvPr id="10" name="Content Placeholder 2"/>
          <p:cNvSpPr txBox="1">
            <a:spLocks/>
          </p:cNvSpPr>
          <p:nvPr/>
        </p:nvSpPr>
        <p:spPr bwMode="auto">
          <a:xfrm>
            <a:off x="139700" y="1260475"/>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14300" indent="0" algn="ctr">
              <a:lnSpc>
                <a:spcPct val="150000"/>
              </a:lnSpc>
              <a:buFontTx/>
              <a:buNone/>
              <a:defRPr/>
            </a:pPr>
            <a:r>
              <a:rPr lang="en-US" b="1" kern="0" dirty="0" smtClean="0"/>
              <a:t>Scope Summary Review</a:t>
            </a:r>
            <a:endParaRPr lang="en-US" kern="0" dirty="0" smtClean="0"/>
          </a:p>
          <a:p>
            <a:pPr marL="68580" indent="0">
              <a:buFontTx/>
              <a:buNone/>
            </a:pPr>
            <a:endParaRPr lang="en-US" sz="2200" kern="0" dirty="0"/>
          </a:p>
        </p:txBody>
      </p:sp>
    </p:spTree>
    <p:extLst>
      <p:ext uri="{BB962C8B-B14F-4D97-AF65-F5344CB8AC3E}">
        <p14:creationId xmlns:p14="http://schemas.microsoft.com/office/powerpoint/2010/main" val="545011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p:txBody>
      </p:sp>
      <p:sp>
        <p:nvSpPr>
          <p:cNvPr id="9" name="Content Placeholder 8"/>
          <p:cNvSpPr>
            <a:spLocks noGrp="1"/>
          </p:cNvSpPr>
          <p:nvPr>
            <p:ph idx="1"/>
          </p:nvPr>
        </p:nvSpPr>
        <p:spPr/>
        <p:txBody>
          <a:bodyPr/>
          <a:lstStyle/>
          <a:p>
            <a:endParaRPr lang="en-US" sz="2000" dirty="0" smtClean="0"/>
          </a:p>
          <a:p>
            <a:r>
              <a:rPr lang="en-US" sz="2000" dirty="0" smtClean="0"/>
              <a:t>Fireproofing </a:t>
            </a:r>
            <a:r>
              <a:rPr lang="en-US" sz="2000" dirty="0"/>
              <a:t>may be installed prior to installation of </a:t>
            </a:r>
            <a:r>
              <a:rPr lang="en-US" sz="2000" dirty="0" smtClean="0"/>
              <a:t>clips. At </a:t>
            </a:r>
            <a:r>
              <a:rPr lang="en-US" sz="2000" dirty="0"/>
              <a:t>areas where fireproofing has been installed prior to the work of this trade package, TG16.1 shall scrape all fireproofing for own work, and pay TG16.8 to restore all fireproofing disturbed as a result of own work</a:t>
            </a:r>
            <a:r>
              <a:rPr lang="en-US" sz="2000" dirty="0" smtClean="0"/>
              <a:t>.</a:t>
            </a:r>
          </a:p>
          <a:p>
            <a:endParaRPr lang="en-US" sz="2000" dirty="0"/>
          </a:p>
          <a:p>
            <a:pPr lvl="0"/>
            <a:r>
              <a:rPr lang="en-US" sz="2000" dirty="0"/>
              <a:t>All </a:t>
            </a:r>
            <a:r>
              <a:rPr lang="en-US" sz="2000" dirty="0" err="1"/>
              <a:t>firestopping</a:t>
            </a:r>
            <a:r>
              <a:rPr lang="en-US" sz="2000" dirty="0"/>
              <a:t> and acoustic assemblies </a:t>
            </a:r>
            <a:r>
              <a:rPr lang="en-US" sz="2000" dirty="0" smtClean="0"/>
              <a:t>associated </a:t>
            </a:r>
            <a:r>
              <a:rPr lang="en-US" sz="2000" dirty="0"/>
              <a:t>with all </a:t>
            </a:r>
            <a:r>
              <a:rPr lang="en-US" sz="2000" dirty="0" smtClean="0"/>
              <a:t>walls and edge </a:t>
            </a:r>
            <a:r>
              <a:rPr lang="en-US" sz="2000" dirty="0"/>
              <a:t>of deck assemblies except as specifically excluded. </a:t>
            </a:r>
            <a:endParaRPr lang="en-US" sz="2000" dirty="0" smtClean="0"/>
          </a:p>
          <a:p>
            <a:pPr lvl="0"/>
            <a:endParaRPr lang="en-US" sz="2000" dirty="0"/>
          </a:p>
          <a:p>
            <a:r>
              <a:rPr lang="en-US" sz="2000" dirty="0"/>
              <a:t>Design, furnish, install, and remove elevated work platforms and motorized winches for use by all trade subcontractors requiring access.  </a:t>
            </a:r>
            <a:endParaRPr lang="en-US" sz="2000" dirty="0" smtClean="0"/>
          </a:p>
          <a:p>
            <a:endParaRPr lang="en-US" sz="2000" dirty="0"/>
          </a:p>
          <a:p>
            <a:r>
              <a:rPr lang="en-US" sz="2000" dirty="0" smtClean="0"/>
              <a:t>All Acclimatization for the work of this Trade Package.</a:t>
            </a:r>
            <a:endParaRPr lang="en-US" sz="2000" dirty="0"/>
          </a:p>
          <a:p>
            <a:pPr lvl="0"/>
            <a:endParaRPr lang="en-US" sz="2000" dirty="0" smtClean="0"/>
          </a:p>
        </p:txBody>
      </p:sp>
      <p:sp>
        <p:nvSpPr>
          <p:cNvPr id="6" name="Title 5"/>
          <p:cNvSpPr>
            <a:spLocks noGrp="1"/>
          </p:cNvSpPr>
          <p:nvPr>
            <p:ph type="title" idx="4294967295"/>
          </p:nvPr>
        </p:nvSpPr>
        <p:spPr>
          <a:xfrm>
            <a:off x="3581400" y="0"/>
            <a:ext cx="5562600" cy="1447800"/>
          </a:xfrm>
          <a:prstGeom prst="rect">
            <a:avLst/>
          </a:prstGeom>
        </p:spPr>
        <p:txBody>
          <a:bodyPr/>
          <a:lstStyle/>
          <a:p>
            <a:r>
              <a:rPr lang="en-US" dirty="0" smtClean="0"/>
              <a:t> </a:t>
            </a:r>
            <a:endParaRPr lang="en-US" dirty="0"/>
          </a:p>
        </p:txBody>
      </p:sp>
      <p:sp>
        <p:nvSpPr>
          <p:cNvPr id="7" name="Content Placeholder 2"/>
          <p:cNvSpPr txBox="1">
            <a:spLocks/>
          </p:cNvSpPr>
          <p:nvPr/>
        </p:nvSpPr>
        <p:spPr bwMode="auto">
          <a:xfrm>
            <a:off x="25400" y="1279525"/>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14300" indent="0" algn="ctr">
              <a:lnSpc>
                <a:spcPct val="150000"/>
              </a:lnSpc>
              <a:buFontTx/>
              <a:buNone/>
              <a:defRPr/>
            </a:pPr>
            <a:r>
              <a:rPr lang="en-US" b="1" kern="0" smtClean="0"/>
              <a:t>Scope Summary Review</a:t>
            </a:r>
            <a:endParaRPr lang="en-US" kern="0" smtClean="0"/>
          </a:p>
          <a:p>
            <a:pPr marL="68580" indent="0">
              <a:buFontTx/>
              <a:buNone/>
            </a:pPr>
            <a:endParaRPr lang="en-US" sz="2200" kern="0" dirty="0"/>
          </a:p>
        </p:txBody>
      </p:sp>
    </p:spTree>
    <p:extLst>
      <p:ext uri="{BB962C8B-B14F-4D97-AF65-F5344CB8AC3E}">
        <p14:creationId xmlns:p14="http://schemas.microsoft.com/office/powerpoint/2010/main" val="2308420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p:txBody>
      </p:sp>
      <p:sp>
        <p:nvSpPr>
          <p:cNvPr id="9" name="Content Placeholder 8"/>
          <p:cNvSpPr>
            <a:spLocks noGrp="1"/>
          </p:cNvSpPr>
          <p:nvPr>
            <p:ph idx="1"/>
          </p:nvPr>
        </p:nvSpPr>
        <p:spPr/>
        <p:txBody>
          <a:bodyPr/>
          <a:lstStyle/>
          <a:p>
            <a:pPr lvl="0"/>
            <a:endParaRPr lang="en-US" sz="1800" dirty="0" smtClean="0"/>
          </a:p>
          <a:p>
            <a:pPr lvl="0"/>
            <a:r>
              <a:rPr lang="en-US" sz="1800" dirty="0" smtClean="0"/>
              <a:t>Assume </a:t>
            </a:r>
            <a:r>
              <a:rPr lang="en-US" sz="1800" dirty="0"/>
              <a:t>a value of 2% of base furnish and installation value to install access doors furnished </a:t>
            </a:r>
            <a:r>
              <a:rPr lang="en-US" sz="1800" dirty="0" smtClean="0"/>
              <a:t>by MEP trades. </a:t>
            </a:r>
            <a:r>
              <a:rPr lang="en-US" sz="1800" dirty="0"/>
              <a:t>F</a:t>
            </a:r>
            <a:r>
              <a:rPr lang="en-US" sz="1800" dirty="0" smtClean="0"/>
              <a:t>urnish </a:t>
            </a:r>
            <a:r>
              <a:rPr lang="en-US" sz="1800" dirty="0"/>
              <a:t>and install added wall/ceiling </a:t>
            </a:r>
            <a:r>
              <a:rPr lang="en-US" sz="1800" dirty="0" smtClean="0"/>
              <a:t>framing </a:t>
            </a:r>
            <a:r>
              <a:rPr lang="en-US" sz="1800" dirty="0"/>
              <a:t>as coordinated with MEPS </a:t>
            </a:r>
            <a:r>
              <a:rPr lang="en-US" sz="1800" dirty="0" smtClean="0"/>
              <a:t>Trade Subcontractor.</a:t>
            </a:r>
          </a:p>
          <a:p>
            <a:pPr lvl="0"/>
            <a:endParaRPr lang="en-US" sz="1800" dirty="0" smtClean="0"/>
          </a:p>
          <a:p>
            <a:pPr lvl="0"/>
            <a:r>
              <a:rPr lang="en-US" sz="1800" dirty="0"/>
              <a:t>Assume a value of 3% of the base furnish and install value to position and install fire extinguisher cabinets as required by Specification Section 10 44 13 1.3. </a:t>
            </a:r>
          </a:p>
          <a:p>
            <a:pPr lvl="0"/>
            <a:endParaRPr lang="en-US" sz="1800" dirty="0"/>
          </a:p>
          <a:p>
            <a:pPr lvl="0"/>
            <a:r>
              <a:rPr lang="en-US" sz="1800" dirty="0"/>
              <a:t>Assume a value of 2% of the base furnish and installation value to restore the work of this trade package impacted by other trades protecting their work.</a:t>
            </a:r>
          </a:p>
          <a:p>
            <a:pPr lvl="0"/>
            <a:endParaRPr lang="en-US" sz="1800" dirty="0"/>
          </a:p>
          <a:p>
            <a:r>
              <a:rPr lang="en-US" sz="1800" dirty="0" smtClean="0"/>
              <a:t>Assume </a:t>
            </a:r>
            <a:r>
              <a:rPr lang="en-US" sz="1800" dirty="0"/>
              <a:t>a value of 3% of the base furnish and install value to restore gypsum board damaged after initial installation as directed by Webcor/Obayashi Joint Venture. </a:t>
            </a:r>
          </a:p>
          <a:p>
            <a:pPr lvl="0"/>
            <a:endParaRPr lang="en-US" sz="2000" dirty="0" smtClean="0"/>
          </a:p>
        </p:txBody>
      </p:sp>
      <p:sp>
        <p:nvSpPr>
          <p:cNvPr id="6" name="Title 5"/>
          <p:cNvSpPr>
            <a:spLocks noGrp="1"/>
          </p:cNvSpPr>
          <p:nvPr>
            <p:ph type="title" idx="4294967295"/>
          </p:nvPr>
        </p:nvSpPr>
        <p:spPr>
          <a:xfrm>
            <a:off x="3581400" y="0"/>
            <a:ext cx="5562600" cy="1447800"/>
          </a:xfrm>
          <a:prstGeom prst="rect">
            <a:avLst/>
          </a:prstGeom>
        </p:spPr>
        <p:txBody>
          <a:bodyPr/>
          <a:lstStyle/>
          <a:p>
            <a:r>
              <a:rPr lang="en-US" dirty="0" smtClean="0"/>
              <a:t> </a:t>
            </a:r>
            <a:endParaRPr lang="en-US" dirty="0"/>
          </a:p>
        </p:txBody>
      </p:sp>
      <p:sp>
        <p:nvSpPr>
          <p:cNvPr id="7" name="Content Placeholder 2"/>
          <p:cNvSpPr txBox="1">
            <a:spLocks/>
          </p:cNvSpPr>
          <p:nvPr/>
        </p:nvSpPr>
        <p:spPr bwMode="auto">
          <a:xfrm>
            <a:off x="152400" y="1279525"/>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14300" indent="0" algn="ctr">
              <a:lnSpc>
                <a:spcPct val="150000"/>
              </a:lnSpc>
              <a:buFontTx/>
              <a:buNone/>
              <a:defRPr/>
            </a:pPr>
            <a:r>
              <a:rPr lang="en-US" b="1" kern="0" smtClean="0"/>
              <a:t>Scope Summary Review</a:t>
            </a:r>
            <a:endParaRPr lang="en-US" kern="0" smtClean="0"/>
          </a:p>
          <a:p>
            <a:pPr marL="68580" indent="0">
              <a:buFontTx/>
              <a:buNone/>
            </a:pPr>
            <a:endParaRPr lang="en-US" sz="2200" kern="0" dirty="0"/>
          </a:p>
        </p:txBody>
      </p:sp>
    </p:spTree>
    <p:extLst>
      <p:ext uri="{BB962C8B-B14F-4D97-AF65-F5344CB8AC3E}">
        <p14:creationId xmlns:p14="http://schemas.microsoft.com/office/powerpoint/2010/main" val="866401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p:txBody>
      </p:sp>
      <p:sp>
        <p:nvSpPr>
          <p:cNvPr id="9" name="Content Placeholder 8"/>
          <p:cNvSpPr>
            <a:spLocks noGrp="1"/>
          </p:cNvSpPr>
          <p:nvPr>
            <p:ph idx="1"/>
          </p:nvPr>
        </p:nvSpPr>
        <p:spPr/>
        <p:txBody>
          <a:bodyPr/>
          <a:lstStyle/>
          <a:p>
            <a:pPr marL="0" lvl="0" indent="0">
              <a:buNone/>
            </a:pPr>
            <a:endParaRPr lang="en-US" b="1" u="sng" dirty="0"/>
          </a:p>
          <a:p>
            <a:pPr marL="0" lvl="0" indent="0">
              <a:buNone/>
            </a:pPr>
            <a:endParaRPr lang="en-US" b="1" u="sng" dirty="0" smtClean="0"/>
          </a:p>
          <a:p>
            <a:pPr marL="0" lvl="0" indent="0">
              <a:buNone/>
            </a:pPr>
            <a:r>
              <a:rPr lang="en-US" b="1" u="sng" dirty="0" smtClean="0"/>
              <a:t>Alternate #13</a:t>
            </a:r>
            <a:r>
              <a:rPr lang="en-US" b="1" dirty="0" smtClean="0"/>
              <a:t>: </a:t>
            </a:r>
            <a:r>
              <a:rPr lang="en-US" sz="2400" dirty="0" smtClean="0"/>
              <a:t>Defer installation of Service Elevator SE201 and provide shaft wall infill at door locations.</a:t>
            </a:r>
          </a:p>
        </p:txBody>
      </p:sp>
      <p:sp>
        <p:nvSpPr>
          <p:cNvPr id="6" name="Title 5"/>
          <p:cNvSpPr>
            <a:spLocks noGrp="1"/>
          </p:cNvSpPr>
          <p:nvPr>
            <p:ph type="title" idx="4294967295"/>
          </p:nvPr>
        </p:nvSpPr>
        <p:spPr>
          <a:xfrm>
            <a:off x="3581400" y="0"/>
            <a:ext cx="5562600" cy="1447800"/>
          </a:xfrm>
          <a:prstGeom prst="rect">
            <a:avLst/>
          </a:prstGeom>
        </p:spPr>
        <p:txBody>
          <a:bodyPr/>
          <a:lstStyle/>
          <a:p>
            <a:r>
              <a:rPr lang="en-US" dirty="0" smtClean="0"/>
              <a:t> </a:t>
            </a:r>
            <a:endParaRPr lang="en-US" dirty="0"/>
          </a:p>
        </p:txBody>
      </p:sp>
    </p:spTree>
    <p:extLst>
      <p:ext uri="{BB962C8B-B14F-4D97-AF65-F5344CB8AC3E}">
        <p14:creationId xmlns:p14="http://schemas.microsoft.com/office/powerpoint/2010/main" val="251434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341" y="-381000"/>
            <a:ext cx="9565341" cy="7391400"/>
          </a:xfrm>
        </p:spPr>
      </p:pic>
    </p:spTree>
    <p:extLst>
      <p:ext uri="{BB962C8B-B14F-4D97-AF65-F5344CB8AC3E}">
        <p14:creationId xmlns:p14="http://schemas.microsoft.com/office/powerpoint/2010/main" val="2247361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2893269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57" y="0"/>
            <a:ext cx="9129486" cy="7054604"/>
          </a:xfrm>
        </p:spPr>
      </p:pic>
    </p:spTree>
    <p:extLst>
      <p:ext uri="{BB962C8B-B14F-4D97-AF65-F5344CB8AC3E}">
        <p14:creationId xmlns:p14="http://schemas.microsoft.com/office/powerpoint/2010/main" val="1408512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771" y="-178790"/>
            <a:ext cx="9144000" cy="7065819"/>
          </a:xfrm>
        </p:spPr>
      </p:pic>
    </p:spTree>
    <p:extLst>
      <p:ext uri="{BB962C8B-B14F-4D97-AF65-F5344CB8AC3E}">
        <p14:creationId xmlns:p14="http://schemas.microsoft.com/office/powerpoint/2010/main" val="200431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29" y="-119743"/>
            <a:ext cx="9072281" cy="7010400"/>
          </a:xfrm>
        </p:spPr>
      </p:pic>
    </p:spTree>
    <p:extLst>
      <p:ext uri="{BB962C8B-B14F-4D97-AF65-F5344CB8AC3E}">
        <p14:creationId xmlns:p14="http://schemas.microsoft.com/office/powerpoint/2010/main" val="2432755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4930" name="Picture 2" descr="C:\Documents and Settings\vagran\Desktop\TTower1.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21" r="8854"/>
          <a:stretch/>
        </p:blipFill>
        <p:spPr bwMode="auto">
          <a:xfrm>
            <a:off x="0" y="-32675"/>
            <a:ext cx="9144000" cy="62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smtClean="0">
                <a:solidFill>
                  <a:srgbClr val="FFFFFF"/>
                </a:solidFill>
                <a:latin typeface="Arial"/>
                <a:cs typeface="Arial" charset="0"/>
              </a:rPr>
              <a:t>TRANSBAY DISTRICT</a:t>
            </a:r>
            <a:endParaRPr lang="en-US" sz="1400" kern="0">
              <a:solidFill>
                <a:srgbClr val="FFFFFF"/>
              </a:solidFill>
              <a:latin typeface="Arial"/>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67800" cy="7006937"/>
          </a:xfrm>
        </p:spPr>
      </p:pic>
    </p:spTree>
    <p:extLst>
      <p:ext uri="{BB962C8B-B14F-4D97-AF65-F5344CB8AC3E}">
        <p14:creationId xmlns:p14="http://schemas.microsoft.com/office/powerpoint/2010/main" val="3046656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36286"/>
            <a:ext cx="9296400" cy="7183583"/>
          </a:xfrm>
        </p:spPr>
      </p:pic>
    </p:spTree>
    <p:extLst>
      <p:ext uri="{BB962C8B-B14F-4D97-AF65-F5344CB8AC3E}">
        <p14:creationId xmlns:p14="http://schemas.microsoft.com/office/powerpoint/2010/main" val="3943159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52400"/>
            <a:ext cx="9220200" cy="7124701"/>
          </a:xfrm>
        </p:spPr>
      </p:pic>
    </p:spTree>
    <p:extLst>
      <p:ext uri="{BB962C8B-B14F-4D97-AF65-F5344CB8AC3E}">
        <p14:creationId xmlns:p14="http://schemas.microsoft.com/office/powerpoint/2010/main" val="1120530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305955"/>
            <a:ext cx="9271000" cy="7163955"/>
          </a:xfrm>
        </p:spPr>
      </p:pic>
    </p:spTree>
    <p:extLst>
      <p:ext uri="{BB962C8B-B14F-4D97-AF65-F5344CB8AC3E}">
        <p14:creationId xmlns:p14="http://schemas.microsoft.com/office/powerpoint/2010/main" val="59755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43" y="-21771"/>
            <a:ext cx="9144000" cy="7065819"/>
          </a:xfrm>
        </p:spPr>
      </p:pic>
    </p:spTree>
    <p:extLst>
      <p:ext uri="{BB962C8B-B14F-4D97-AF65-F5344CB8AC3E}">
        <p14:creationId xmlns:p14="http://schemas.microsoft.com/office/powerpoint/2010/main" val="390469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4655"/>
            <a:ext cx="8991600" cy="6948055"/>
          </a:xfrm>
        </p:spPr>
      </p:pic>
    </p:spTree>
    <p:extLst>
      <p:ext uri="{BB962C8B-B14F-4D97-AF65-F5344CB8AC3E}">
        <p14:creationId xmlns:p14="http://schemas.microsoft.com/office/powerpoint/2010/main" val="2528856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28600"/>
            <a:ext cx="9372600" cy="7242464"/>
          </a:xfrm>
        </p:spPr>
      </p:pic>
    </p:spTree>
    <p:extLst>
      <p:ext uri="{BB962C8B-B14F-4D97-AF65-F5344CB8AC3E}">
        <p14:creationId xmlns:p14="http://schemas.microsoft.com/office/powerpoint/2010/main" val="14243568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325583"/>
            <a:ext cx="9296400" cy="7183583"/>
          </a:xfrm>
        </p:spPr>
      </p:pic>
    </p:spTree>
    <p:extLst>
      <p:ext uri="{BB962C8B-B14F-4D97-AF65-F5344CB8AC3E}">
        <p14:creationId xmlns:p14="http://schemas.microsoft.com/office/powerpoint/2010/main" val="31191695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626" y="1"/>
            <a:ext cx="9296400" cy="6858000"/>
          </a:xfrm>
        </p:spPr>
      </p:pic>
    </p:spTree>
    <p:extLst>
      <p:ext uri="{BB962C8B-B14F-4D97-AF65-F5344CB8AC3E}">
        <p14:creationId xmlns:p14="http://schemas.microsoft.com/office/powerpoint/2010/main" val="1389502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26629" name="TextBox 6"/>
          <p:cNvSpPr txBox="1">
            <a:spLocks noChangeArrowheads="1"/>
          </p:cNvSpPr>
          <p:nvPr/>
        </p:nvSpPr>
        <p:spPr bwMode="auto">
          <a:xfrm>
            <a:off x="435428" y="345954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smtClean="0">
                <a:solidFill>
                  <a:schemeClr val="tx1"/>
                </a:solidFill>
              </a:rPr>
              <a:t>Questions</a:t>
            </a:r>
            <a:r>
              <a:rPr lang="en-US" sz="3200" b="1" dirty="0">
                <a:solidFill>
                  <a:schemeClr val="tx1"/>
                </a:solidFill>
              </a:rPr>
              <a:t>?</a:t>
            </a:r>
          </a:p>
          <a:p>
            <a:pPr algn="ctr" eaLnBrk="1" hangingPunct="1"/>
            <a:endParaRPr lang="en-US" sz="3200" b="1" dirty="0">
              <a:solidFill>
                <a:schemeClr val="tx1"/>
              </a:solidFill>
            </a:endParaRPr>
          </a:p>
          <a:p>
            <a:pPr eaLnBrk="1" hangingPunct="1"/>
            <a:r>
              <a:rPr lang="en-US" sz="3200" b="1" dirty="0" smtClean="0">
                <a:solidFill>
                  <a:schemeClr val="tx1"/>
                </a:solidFill>
              </a:rPr>
              <a:t>                          </a:t>
            </a:r>
            <a:endParaRPr lang="en-US" dirty="0"/>
          </a:p>
        </p:txBody>
      </p:sp>
    </p:spTree>
    <p:extLst>
      <p:ext uri="{BB962C8B-B14F-4D97-AF65-F5344CB8AC3E}">
        <p14:creationId xmlns:p14="http://schemas.microsoft.com/office/powerpoint/2010/main" val="1826273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smtClean="0">
                <a:solidFill>
                  <a:srgbClr val="FFFFFF"/>
                </a:solidFill>
                <a:latin typeface="Arial"/>
                <a:cs typeface="Arial" charset="0"/>
              </a:rPr>
              <a:t>TRANBAY TRANSIT CENTER</a:t>
            </a:r>
            <a:endParaRPr lang="en-US" sz="1400" kern="0">
              <a:solidFill>
                <a:srgbClr val="FFFFFF"/>
              </a:solidFill>
              <a:latin typeface="Arial"/>
              <a:cs typeface="Arial"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8115" t="38847" r="102" b="17820"/>
          <a:stretch/>
        </p:blipFill>
        <p:spPr>
          <a:xfrm>
            <a:off x="0" y="-6892"/>
            <a:ext cx="9144000" cy="6265607"/>
          </a:xfrm>
          <a:prstGeom prst="rect">
            <a:avLst/>
          </a:prstGeom>
        </p:spPr>
      </p:pic>
    </p:spTree>
    <p:extLst>
      <p:ext uri="{BB962C8B-B14F-4D97-AF65-F5344CB8AC3E}">
        <p14:creationId xmlns:p14="http://schemas.microsoft.com/office/powerpoint/2010/main" val="1147533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26629" name="TextBox 6"/>
          <p:cNvSpPr txBox="1">
            <a:spLocks noChangeArrowheads="1"/>
          </p:cNvSpPr>
          <p:nvPr/>
        </p:nvSpPr>
        <p:spPr bwMode="auto">
          <a:xfrm>
            <a:off x="533400" y="1524000"/>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smtClean="0">
                <a:solidFill>
                  <a:schemeClr val="tx1"/>
                </a:solidFill>
              </a:rPr>
              <a:t>IFB Package Timeline</a:t>
            </a:r>
            <a:endParaRPr lang="en-US" sz="3200" b="1"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939495633"/>
              </p:ext>
            </p:extLst>
          </p:nvPr>
        </p:nvGraphicFramePr>
        <p:xfrm>
          <a:off x="533400" y="2331720"/>
          <a:ext cx="8001000" cy="4526280"/>
        </p:xfrm>
        <a:graphic>
          <a:graphicData uri="http://schemas.openxmlformats.org/drawingml/2006/table">
            <a:tbl>
              <a:tblPr firstRow="1" firstCol="1" bandRow="1">
                <a:tableStyleId>{5C22544A-7EE6-4342-B048-85BDC9FD1C3A}</a:tableStyleId>
              </a:tblPr>
              <a:tblGrid>
                <a:gridCol w="4114800"/>
                <a:gridCol w="3886200"/>
              </a:tblGrid>
              <a:tr h="309891">
                <a:tc>
                  <a:txBody>
                    <a:bodyPr/>
                    <a:lstStyle/>
                    <a:p>
                      <a:pPr marL="0" marR="0">
                        <a:lnSpc>
                          <a:spcPct val="150000"/>
                        </a:lnSpc>
                        <a:spcBef>
                          <a:spcPts val="0"/>
                        </a:spcBef>
                        <a:spcAft>
                          <a:spcPts val="0"/>
                        </a:spcAft>
                        <a:tabLst>
                          <a:tab pos="3657600" algn="l"/>
                        </a:tabLst>
                      </a:pPr>
                      <a:r>
                        <a:rPr lang="en-US" sz="1400" b="0" dirty="0">
                          <a:effectLst/>
                        </a:rPr>
                        <a:t>Bid Package Issued:</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gn="l" defTabSz="914400" rtl="0" eaLnBrk="1" latinLnBrk="0" hangingPunct="1">
                        <a:lnSpc>
                          <a:spcPct val="150000"/>
                        </a:lnSpc>
                        <a:spcBef>
                          <a:spcPts val="0"/>
                        </a:spcBef>
                        <a:spcAft>
                          <a:spcPts val="0"/>
                        </a:spcAft>
                        <a:tabLst>
                          <a:tab pos="3657600" algn="l"/>
                        </a:tabLst>
                      </a:pPr>
                      <a:r>
                        <a:rPr lang="en-US" sz="1400" b="0" kern="1200" dirty="0" smtClean="0">
                          <a:solidFill>
                            <a:schemeClr val="dk1"/>
                          </a:solidFill>
                          <a:effectLst/>
                          <a:latin typeface="+mn-lt"/>
                          <a:ea typeface="+mn-ea"/>
                          <a:cs typeface="+mn-cs"/>
                        </a:rPr>
                        <a:t>September 9, 2014</a:t>
                      </a:r>
                      <a:endParaRPr lang="en-US" sz="1400" b="0" kern="1200" dirty="0">
                        <a:solidFill>
                          <a:schemeClr val="dk1"/>
                        </a:solidFill>
                        <a:effectLst/>
                        <a:latin typeface="+mn-lt"/>
                        <a:ea typeface="+mn-ea"/>
                        <a:cs typeface="+mn-cs"/>
                      </a:endParaRPr>
                    </a:p>
                  </a:txBody>
                  <a:tcPr marL="82147" marR="82147" marT="0" marB="0">
                    <a:solidFill>
                      <a:schemeClr val="bg1"/>
                    </a:solidFill>
                  </a:tcPr>
                </a:tc>
              </a:tr>
              <a:tr h="309891">
                <a:tc>
                  <a:txBody>
                    <a:bodyPr/>
                    <a:lstStyle/>
                    <a:p>
                      <a:pPr marL="0" marR="0">
                        <a:lnSpc>
                          <a:spcPct val="150000"/>
                        </a:lnSpc>
                        <a:spcBef>
                          <a:spcPts val="0"/>
                        </a:spcBef>
                        <a:spcAft>
                          <a:spcPts val="0"/>
                        </a:spcAft>
                        <a:tabLst>
                          <a:tab pos="3657600" algn="l"/>
                        </a:tabLst>
                      </a:pPr>
                      <a:r>
                        <a:rPr lang="en-US" sz="1400" b="0" dirty="0">
                          <a:effectLst/>
                        </a:rPr>
                        <a:t>Pre-Bid Conference:</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400" b="0" kern="1200" dirty="0" smtClean="0">
                          <a:solidFill>
                            <a:schemeClr val="dk1"/>
                          </a:solidFill>
                          <a:effectLst/>
                          <a:latin typeface="+mn-lt"/>
                          <a:ea typeface="+mn-ea"/>
                          <a:cs typeface="+mn-cs"/>
                        </a:rPr>
                        <a:t>October 2, 2014 </a:t>
                      </a:r>
                      <a:r>
                        <a:rPr lang="en-US" sz="1400" dirty="0" smtClean="0">
                          <a:effectLst/>
                        </a:rPr>
                        <a:t>(2:00 p.m.)</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spcBef>
                          <a:spcPts val="0"/>
                        </a:spcBef>
                        <a:spcAft>
                          <a:spcPts val="0"/>
                        </a:spcAft>
                      </a:pPr>
                      <a:r>
                        <a:rPr lang="en-US" sz="1400" b="0" dirty="0">
                          <a:effectLst/>
                        </a:rPr>
                        <a:t>Qualifications Due (for non-prequalified):</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pPr>
                      <a:r>
                        <a:rPr lang="en-US" sz="1400" b="0" kern="1200" dirty="0" smtClean="0">
                          <a:solidFill>
                            <a:schemeClr val="dk1"/>
                          </a:solidFill>
                          <a:effectLst/>
                          <a:latin typeface="+mn-lt"/>
                          <a:ea typeface="+mn-ea"/>
                          <a:cs typeface="+mn-cs"/>
                        </a:rPr>
                        <a:t>October 21, 2014</a:t>
                      </a:r>
                      <a:r>
                        <a:rPr lang="en-US" sz="1400" b="0" kern="1200" baseline="0" dirty="0" smtClean="0">
                          <a:solidFill>
                            <a:schemeClr val="dk1"/>
                          </a:solidFill>
                          <a:effectLst/>
                          <a:latin typeface="+mn-lt"/>
                          <a:ea typeface="+mn-ea"/>
                          <a:cs typeface="+mn-cs"/>
                        </a:rPr>
                        <a:t> </a:t>
                      </a:r>
                      <a:r>
                        <a:rPr lang="en-US" sz="1400" dirty="0" smtClean="0">
                          <a:effectLst/>
                        </a:rPr>
                        <a:t>(</a:t>
                      </a:r>
                      <a:r>
                        <a:rPr lang="en-US" sz="1400" dirty="0">
                          <a:effectLst/>
                        </a:rPr>
                        <a:t>2:00 </a:t>
                      </a:r>
                      <a:r>
                        <a:rPr lang="en-US" sz="1400" dirty="0" smtClean="0">
                          <a:effectLst/>
                        </a:rPr>
                        <a:t>p.m.)</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a:effectLst/>
                        </a:rPr>
                        <a:t>Notification of Qualification (for non-prequalified):</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tabLst>
                          <a:tab pos="3657600" algn="l"/>
                        </a:tabLst>
                      </a:pPr>
                      <a:r>
                        <a:rPr lang="en-US" sz="1400" b="0" kern="1200" dirty="0" smtClean="0">
                          <a:solidFill>
                            <a:schemeClr val="dk1"/>
                          </a:solidFill>
                          <a:effectLst/>
                          <a:latin typeface="+mn-lt"/>
                          <a:ea typeface="+mn-ea"/>
                          <a:cs typeface="+mn-cs"/>
                        </a:rPr>
                        <a:t>October 28, 2014</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a:effectLst/>
                        </a:rPr>
                        <a:t>Questions/Clarifications (QBD) Due:</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pPr>
                      <a:r>
                        <a:rPr lang="en-US" sz="1400" b="0" kern="1200" dirty="0" smtClean="0">
                          <a:solidFill>
                            <a:schemeClr val="dk1"/>
                          </a:solidFill>
                          <a:effectLst/>
                          <a:latin typeface="+mn-lt"/>
                          <a:ea typeface="+mn-ea"/>
                          <a:cs typeface="+mn-cs"/>
                        </a:rPr>
                        <a:t>October 28, 2014 </a:t>
                      </a:r>
                      <a:r>
                        <a:rPr lang="en-US" sz="1400" dirty="0" smtClean="0">
                          <a:effectLst/>
                        </a:rPr>
                        <a:t>(2:00 p.m.)</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smtClean="0">
                          <a:effectLst/>
                          <a:latin typeface="+mj-lt"/>
                          <a:ea typeface="MS Mincho" panose="02020609040205080304" pitchFamily="49" charset="-128"/>
                          <a:cs typeface="Times New Roman" panose="02020603050405020304" pitchFamily="18" charset="0"/>
                        </a:rPr>
                        <a:t>Pre-bid Request for</a:t>
                      </a:r>
                      <a:r>
                        <a:rPr lang="en-US" sz="1400" b="0" baseline="0" dirty="0" smtClean="0">
                          <a:effectLst/>
                          <a:latin typeface="+mj-lt"/>
                          <a:ea typeface="MS Mincho" panose="02020609040205080304" pitchFamily="49" charset="-128"/>
                          <a:cs typeface="Times New Roman" panose="02020603050405020304" pitchFamily="18" charset="0"/>
                        </a:rPr>
                        <a:t> Substitution Due:</a:t>
                      </a:r>
                      <a:endParaRPr lang="en-US" sz="1400" b="0" dirty="0">
                        <a:effectLst/>
                        <a:latin typeface="+mj-lt"/>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pPr>
                      <a:r>
                        <a:rPr lang="en-US" sz="1400" dirty="0" smtClean="0">
                          <a:effectLst/>
                          <a:latin typeface="+mj-lt"/>
                          <a:ea typeface="MS Mincho" panose="02020609040205080304" pitchFamily="49" charset="-128"/>
                          <a:cs typeface="Times New Roman" panose="02020603050405020304" pitchFamily="18" charset="0"/>
                        </a:rPr>
                        <a:t>October</a:t>
                      </a:r>
                      <a:r>
                        <a:rPr lang="en-US" sz="1400" baseline="0" dirty="0" smtClean="0">
                          <a:effectLst/>
                          <a:latin typeface="+mj-lt"/>
                          <a:ea typeface="MS Mincho" panose="02020609040205080304" pitchFamily="49" charset="-128"/>
                          <a:cs typeface="Times New Roman" panose="02020603050405020304" pitchFamily="18" charset="0"/>
                        </a:rPr>
                        <a:t> 28, 2014 (2:00 p.m.)</a:t>
                      </a:r>
                      <a:endParaRPr lang="en-US" sz="1400" dirty="0">
                        <a:effectLst/>
                        <a:latin typeface="+mj-lt"/>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a:effectLst/>
                        </a:rPr>
                        <a:t>Value Engineering (VE) Proposals Due:</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pPr>
                      <a:r>
                        <a:rPr lang="en-US" sz="1400" b="0" kern="1200" dirty="0" smtClean="0">
                          <a:solidFill>
                            <a:schemeClr val="dk1"/>
                          </a:solidFill>
                          <a:effectLst/>
                          <a:latin typeface="+mn-lt"/>
                          <a:ea typeface="+mn-ea"/>
                          <a:cs typeface="+mn-cs"/>
                        </a:rPr>
                        <a:t>November 4, 2014 </a:t>
                      </a:r>
                      <a:r>
                        <a:rPr lang="en-US" sz="1400" dirty="0" smtClean="0">
                          <a:effectLst/>
                        </a:rPr>
                        <a:t>(2:00 p.m.)</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65760">
                <a:tc>
                  <a:txBody>
                    <a:bodyPr/>
                    <a:lstStyle/>
                    <a:p>
                      <a:pPr marL="0" marR="0">
                        <a:lnSpc>
                          <a:spcPct val="150000"/>
                        </a:lnSpc>
                        <a:spcBef>
                          <a:spcPts val="0"/>
                        </a:spcBef>
                        <a:spcAft>
                          <a:spcPts val="0"/>
                        </a:spcAft>
                        <a:tabLst>
                          <a:tab pos="3657600" algn="l"/>
                        </a:tabLst>
                      </a:pPr>
                      <a:r>
                        <a:rPr lang="en-US" sz="1400" b="0" dirty="0">
                          <a:effectLst/>
                        </a:rPr>
                        <a:t>VE Proposals Review:</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tabLst>
                          <a:tab pos="3657600" algn="l"/>
                        </a:tabLst>
                      </a:pPr>
                      <a:r>
                        <a:rPr lang="en-US" sz="1400" baseline="0" dirty="0" smtClean="0">
                          <a:effectLst/>
                        </a:rPr>
                        <a:t>November 5 - 17</a:t>
                      </a:r>
                      <a:r>
                        <a:rPr lang="en-US" sz="1400" dirty="0" smtClean="0">
                          <a:effectLst/>
                        </a:rPr>
                        <a:t>, 2014</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a:effectLst/>
                        </a:rPr>
                        <a:t>Bid Package Due:</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pPr>
                      <a:r>
                        <a:rPr lang="en-US" sz="1400" b="0" kern="1200" dirty="0" smtClean="0">
                          <a:solidFill>
                            <a:schemeClr val="dk1"/>
                          </a:solidFill>
                          <a:effectLst/>
                          <a:latin typeface="+mn-lt"/>
                          <a:ea typeface="+mn-ea"/>
                          <a:cs typeface="+mn-cs"/>
                        </a:rPr>
                        <a:t>November 18,</a:t>
                      </a:r>
                      <a:r>
                        <a:rPr lang="en-US" sz="1400" b="0" kern="1200" baseline="0" dirty="0" smtClean="0">
                          <a:solidFill>
                            <a:schemeClr val="dk1"/>
                          </a:solidFill>
                          <a:effectLst/>
                          <a:latin typeface="+mn-lt"/>
                          <a:ea typeface="+mn-ea"/>
                          <a:cs typeface="+mn-cs"/>
                        </a:rPr>
                        <a:t> 2014 </a:t>
                      </a:r>
                      <a:r>
                        <a:rPr lang="en-US" sz="1400" dirty="0" smtClean="0">
                          <a:effectLst/>
                        </a:rPr>
                        <a:t>(2:00 p.m.)</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a:effectLst/>
                        </a:rPr>
                        <a:t>Public Bid Opening:</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pPr>
                      <a:r>
                        <a:rPr lang="en-US" sz="1400" b="0" kern="1200" dirty="0" smtClean="0">
                          <a:solidFill>
                            <a:schemeClr val="dk1"/>
                          </a:solidFill>
                          <a:effectLst/>
                          <a:latin typeface="+mn-lt"/>
                          <a:ea typeface="+mn-ea"/>
                          <a:cs typeface="+mn-cs"/>
                        </a:rPr>
                        <a:t>November 18,</a:t>
                      </a:r>
                      <a:r>
                        <a:rPr lang="en-US" sz="1400" b="0" kern="1200" baseline="0" dirty="0" smtClean="0">
                          <a:solidFill>
                            <a:schemeClr val="dk1"/>
                          </a:solidFill>
                          <a:effectLst/>
                          <a:latin typeface="+mn-lt"/>
                          <a:ea typeface="+mn-ea"/>
                          <a:cs typeface="+mn-cs"/>
                        </a:rPr>
                        <a:t> 2014 </a:t>
                      </a:r>
                      <a:r>
                        <a:rPr lang="en-US" sz="1400" dirty="0" smtClean="0">
                          <a:effectLst/>
                        </a:rPr>
                        <a:t>(</a:t>
                      </a:r>
                      <a:r>
                        <a:rPr lang="en-US" sz="1400" dirty="0">
                          <a:effectLst/>
                        </a:rPr>
                        <a:t>2:00 </a:t>
                      </a:r>
                      <a:r>
                        <a:rPr lang="en-US" sz="1400" dirty="0" smtClean="0">
                          <a:effectLst/>
                        </a:rPr>
                        <a:t>p.m.)</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50520">
                <a:tc>
                  <a:txBody>
                    <a:bodyPr/>
                    <a:lstStyle/>
                    <a:p>
                      <a:pPr marL="0" marR="0">
                        <a:lnSpc>
                          <a:spcPct val="150000"/>
                        </a:lnSpc>
                        <a:spcBef>
                          <a:spcPts val="0"/>
                        </a:spcBef>
                        <a:spcAft>
                          <a:spcPts val="0"/>
                        </a:spcAft>
                        <a:tabLst>
                          <a:tab pos="3657600" algn="l"/>
                        </a:tabLst>
                      </a:pPr>
                      <a:r>
                        <a:rPr lang="en-US" sz="1400" b="0" dirty="0">
                          <a:effectLst/>
                        </a:rPr>
                        <a:t>Protest Period:</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pPr>
                      <a:r>
                        <a:rPr lang="en-US" sz="1400" b="0" kern="1200" dirty="0" smtClean="0">
                          <a:solidFill>
                            <a:schemeClr val="dk1"/>
                          </a:solidFill>
                          <a:effectLst/>
                          <a:latin typeface="+mn-lt"/>
                          <a:ea typeface="+mn-ea"/>
                          <a:cs typeface="+mn-cs"/>
                        </a:rPr>
                        <a:t>November 18,</a:t>
                      </a:r>
                      <a:r>
                        <a:rPr lang="en-US" sz="1400" b="0" kern="1200" baseline="0" dirty="0" smtClean="0">
                          <a:solidFill>
                            <a:schemeClr val="dk1"/>
                          </a:solidFill>
                          <a:effectLst/>
                          <a:latin typeface="+mn-lt"/>
                          <a:ea typeface="+mn-ea"/>
                          <a:cs typeface="+mn-cs"/>
                        </a:rPr>
                        <a:t> 2014 </a:t>
                      </a:r>
                      <a:r>
                        <a:rPr lang="en-US" sz="1400" dirty="0" smtClean="0">
                          <a:effectLst/>
                        </a:rPr>
                        <a:t>(2:00 p.m.) –</a:t>
                      </a:r>
                    </a:p>
                    <a:p>
                      <a:pPr marL="0" marR="0">
                        <a:lnSpc>
                          <a:spcPct val="150000"/>
                        </a:lnSpc>
                        <a:spcBef>
                          <a:spcPts val="0"/>
                        </a:spcBef>
                        <a:spcAft>
                          <a:spcPts val="0"/>
                        </a:spcAft>
                      </a:pPr>
                      <a:r>
                        <a:rPr lang="en-US" sz="1400" dirty="0" smtClean="0">
                          <a:effectLst/>
                        </a:rPr>
                        <a:t>November 25, 2014 (2:00 p.m.)</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a:effectLst/>
                        </a:rPr>
                        <a:t>Notification of Intention to Award </a:t>
                      </a:r>
                      <a:r>
                        <a:rPr lang="en-US" sz="1400" b="0" dirty="0" smtClean="0">
                          <a:effectLst/>
                        </a:rPr>
                        <a:t>Contract:</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tabLst>
                          <a:tab pos="3657600" algn="l"/>
                        </a:tabLst>
                      </a:pPr>
                      <a:r>
                        <a:rPr lang="en-US" sz="1400" b="0" kern="1200" dirty="0" smtClean="0">
                          <a:solidFill>
                            <a:schemeClr val="dk1"/>
                          </a:solidFill>
                          <a:effectLst/>
                          <a:latin typeface="+mn-lt"/>
                          <a:ea typeface="+mn-ea"/>
                          <a:cs typeface="+mn-cs"/>
                        </a:rPr>
                        <a:t>December 2014</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r h="309891">
                <a:tc>
                  <a:txBody>
                    <a:bodyPr/>
                    <a:lstStyle/>
                    <a:p>
                      <a:pPr marL="0" marR="0">
                        <a:lnSpc>
                          <a:spcPct val="150000"/>
                        </a:lnSpc>
                        <a:spcBef>
                          <a:spcPts val="0"/>
                        </a:spcBef>
                        <a:spcAft>
                          <a:spcPts val="0"/>
                        </a:spcAft>
                        <a:tabLst>
                          <a:tab pos="3657600" algn="l"/>
                        </a:tabLst>
                      </a:pPr>
                      <a:r>
                        <a:rPr lang="en-US" sz="1400" b="0" dirty="0">
                          <a:effectLst/>
                        </a:rPr>
                        <a:t>TJPA Board Vote to Approve the Contract Award:</a:t>
                      </a:r>
                      <a:endParaRPr lang="en-US" sz="1500" b="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c>
                  <a:txBody>
                    <a:bodyPr/>
                    <a:lstStyle/>
                    <a:p>
                      <a:pPr marL="0" marR="0">
                        <a:lnSpc>
                          <a:spcPct val="150000"/>
                        </a:lnSpc>
                        <a:spcBef>
                          <a:spcPts val="0"/>
                        </a:spcBef>
                        <a:spcAft>
                          <a:spcPts val="0"/>
                        </a:spcAft>
                        <a:tabLst>
                          <a:tab pos="3657600" algn="l"/>
                        </a:tabLst>
                      </a:pPr>
                      <a:r>
                        <a:rPr lang="en-US" sz="1400" b="0" kern="1200" dirty="0" smtClean="0">
                          <a:solidFill>
                            <a:schemeClr val="dk1"/>
                          </a:solidFill>
                          <a:effectLst/>
                          <a:latin typeface="+mn-lt"/>
                          <a:ea typeface="+mn-ea"/>
                          <a:cs typeface="+mn-cs"/>
                        </a:rPr>
                        <a:t>December 11,</a:t>
                      </a:r>
                      <a:r>
                        <a:rPr lang="en-US" sz="1400" b="0" kern="1200" baseline="0" dirty="0" smtClean="0">
                          <a:solidFill>
                            <a:schemeClr val="dk1"/>
                          </a:solidFill>
                          <a:effectLst/>
                          <a:latin typeface="+mn-lt"/>
                          <a:ea typeface="+mn-ea"/>
                          <a:cs typeface="+mn-cs"/>
                        </a:rPr>
                        <a:t> 2014</a:t>
                      </a:r>
                      <a:endParaRPr lang="en-US" sz="15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47" marR="82147" marT="0" marB="0"/>
                </a:tc>
              </a:tr>
            </a:tbl>
          </a:graphicData>
        </a:graphic>
      </p:graphicFrame>
    </p:spTree>
    <p:extLst>
      <p:ext uri="{BB962C8B-B14F-4D97-AF65-F5344CB8AC3E}">
        <p14:creationId xmlns:p14="http://schemas.microsoft.com/office/powerpoint/2010/main" val="1818833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5" name="TextBox 6"/>
          <p:cNvSpPr txBox="1">
            <a:spLocks noChangeArrowheads="1"/>
          </p:cNvSpPr>
          <p:nvPr/>
        </p:nvSpPr>
        <p:spPr bwMode="auto">
          <a:xfrm>
            <a:off x="495300" y="1399887"/>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smtClean="0">
                <a:solidFill>
                  <a:schemeClr val="tx1"/>
                </a:solidFill>
              </a:rPr>
              <a:t>Obtaining Contract Documents</a:t>
            </a:r>
          </a:p>
        </p:txBody>
      </p:sp>
      <p:sp>
        <p:nvSpPr>
          <p:cNvPr id="7" name="Content Placeholder 2"/>
          <p:cNvSpPr txBox="1">
            <a:spLocks/>
          </p:cNvSpPr>
          <p:nvPr/>
        </p:nvSpPr>
        <p:spPr bwMode="auto">
          <a:xfrm>
            <a:off x="190500" y="2133600"/>
            <a:ext cx="8763000" cy="45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a:lnSpc>
                <a:spcPct val="150000"/>
              </a:lnSpc>
              <a:defRPr/>
            </a:pPr>
            <a:r>
              <a:rPr lang="en-US" sz="2200" kern="0" dirty="0"/>
              <a:t>TJPA Website</a:t>
            </a:r>
          </a:p>
          <a:p>
            <a:pPr marL="857250" lvl="1">
              <a:lnSpc>
                <a:spcPct val="150000"/>
              </a:lnSpc>
              <a:defRPr/>
            </a:pPr>
            <a:r>
              <a:rPr lang="en-US" sz="1800" kern="0" dirty="0"/>
              <a:t>List of all Exhibits</a:t>
            </a:r>
          </a:p>
          <a:p>
            <a:pPr marL="857250" lvl="1">
              <a:lnSpc>
                <a:spcPct val="150000"/>
              </a:lnSpc>
              <a:defRPr/>
            </a:pPr>
            <a:r>
              <a:rPr lang="en-US" sz="1800" kern="0" dirty="0"/>
              <a:t>Non Disclosure Agreement (NDA)</a:t>
            </a:r>
          </a:p>
          <a:p>
            <a:pPr marL="457200">
              <a:lnSpc>
                <a:spcPct val="150000"/>
              </a:lnSpc>
              <a:defRPr/>
            </a:pPr>
            <a:r>
              <a:rPr lang="en-US" sz="2200" kern="0" dirty="0"/>
              <a:t>Plan Room (ARC)</a:t>
            </a:r>
          </a:p>
          <a:p>
            <a:pPr marL="857250" lvl="1">
              <a:lnSpc>
                <a:spcPct val="150000"/>
              </a:lnSpc>
              <a:defRPr/>
            </a:pPr>
            <a:r>
              <a:rPr lang="en-US" sz="1800" kern="0" dirty="0"/>
              <a:t>Non-SSI</a:t>
            </a:r>
          </a:p>
          <a:p>
            <a:pPr marL="857250" lvl="1">
              <a:lnSpc>
                <a:spcPct val="150000"/>
              </a:lnSpc>
              <a:defRPr/>
            </a:pPr>
            <a:r>
              <a:rPr lang="en-US" sz="1800" kern="0" dirty="0"/>
              <a:t>SSI </a:t>
            </a:r>
          </a:p>
          <a:p>
            <a:pPr marL="457200">
              <a:lnSpc>
                <a:spcPct val="150000"/>
              </a:lnSpc>
              <a:defRPr/>
            </a:pPr>
            <a:r>
              <a:rPr lang="en-US" sz="2200" kern="0" dirty="0"/>
              <a:t>Box.com </a:t>
            </a:r>
          </a:p>
          <a:p>
            <a:pPr marL="857250" lvl="1">
              <a:lnSpc>
                <a:spcPct val="150000"/>
              </a:lnSpc>
              <a:defRPr/>
            </a:pPr>
            <a:r>
              <a:rPr lang="en-US" sz="1800" kern="0" dirty="0"/>
              <a:t>SSI (Managed by TJPA)</a:t>
            </a:r>
          </a:p>
          <a:p>
            <a:pPr marL="857250" lvl="1">
              <a:lnSpc>
                <a:spcPct val="150000"/>
              </a:lnSpc>
              <a:defRPr/>
            </a:pPr>
            <a:r>
              <a:rPr lang="en-US" sz="1800" kern="0" dirty="0"/>
              <a:t>Supplemental Documents (Managed by </a:t>
            </a:r>
            <a:r>
              <a:rPr lang="en-US" sz="1800" kern="0" dirty="0" err="1"/>
              <a:t>Webcor</a:t>
            </a:r>
            <a:r>
              <a:rPr lang="en-US" sz="1800" kern="0" dirty="0"/>
              <a:t>-Obayashi Joint Venture)</a:t>
            </a:r>
            <a:endParaRPr lang="en-US" sz="2200" kern="0" dirty="0"/>
          </a:p>
        </p:txBody>
      </p:sp>
    </p:spTree>
    <p:extLst>
      <p:ext uri="{BB962C8B-B14F-4D97-AF65-F5344CB8AC3E}">
        <p14:creationId xmlns:p14="http://schemas.microsoft.com/office/powerpoint/2010/main" val="31071063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26629" name="TextBox 6"/>
          <p:cNvSpPr txBox="1">
            <a:spLocks noChangeArrowheads="1"/>
          </p:cNvSpPr>
          <p:nvPr/>
        </p:nvSpPr>
        <p:spPr bwMode="auto">
          <a:xfrm>
            <a:off x="0" y="1339850"/>
            <a:ext cx="91440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smtClean="0">
                <a:solidFill>
                  <a:schemeClr val="tx1"/>
                </a:solidFill>
              </a:rPr>
              <a:t>Request for Information</a:t>
            </a:r>
          </a:p>
          <a:p>
            <a:pPr algn="ctr" eaLnBrk="1" hangingPunct="1"/>
            <a:r>
              <a:rPr lang="en-US" sz="2100" b="1" dirty="0" smtClean="0">
                <a:solidFill>
                  <a:schemeClr val="tx1"/>
                </a:solidFill>
              </a:rPr>
              <a:t>P1-0062 to P1-0133 </a:t>
            </a:r>
            <a:endParaRPr lang="en-US" sz="2100" b="1" dirty="0">
              <a:solidFill>
                <a:schemeClr val="tx1"/>
              </a:solidFill>
            </a:endParaRPr>
          </a:p>
        </p:txBody>
      </p:sp>
      <p:sp>
        <p:nvSpPr>
          <p:cNvPr id="7" name="TextBox 6"/>
          <p:cNvSpPr txBox="1">
            <a:spLocks noChangeArrowheads="1"/>
          </p:cNvSpPr>
          <p:nvPr/>
        </p:nvSpPr>
        <p:spPr bwMode="auto">
          <a:xfrm>
            <a:off x="381000" y="2355741"/>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r>
              <a:rPr lang="en-US" sz="2200" dirty="0" smtClean="0">
                <a:solidFill>
                  <a:schemeClr val="tx1"/>
                </a:solidFill>
              </a:rPr>
              <a:t>Pay close attention </a:t>
            </a:r>
            <a:r>
              <a:rPr lang="en-US" sz="2200" dirty="0">
                <a:solidFill>
                  <a:schemeClr val="tx1"/>
                </a:solidFill>
              </a:rPr>
              <a:t>to the following RFIs</a:t>
            </a:r>
            <a:r>
              <a:rPr lang="en-US" sz="2200" dirty="0" smtClean="0">
                <a:solidFill>
                  <a:schemeClr val="tx1"/>
                </a:solidFill>
              </a:rPr>
              <a:t>:</a:t>
            </a:r>
            <a:r>
              <a:rPr lang="en-US" sz="3200" b="1" dirty="0" smtClean="0">
                <a:solidFill>
                  <a:schemeClr val="tx1"/>
                </a:solidFill>
              </a:rPr>
              <a: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83611299"/>
              </p:ext>
            </p:extLst>
          </p:nvPr>
        </p:nvGraphicFramePr>
        <p:xfrm>
          <a:off x="603250" y="2940516"/>
          <a:ext cx="7937500" cy="3057525"/>
        </p:xfrm>
        <a:graphic>
          <a:graphicData uri="http://schemas.openxmlformats.org/drawingml/2006/table">
            <a:tbl>
              <a:tblPr>
                <a:tableStyleId>{5C22544A-7EE6-4342-B048-85BDC9FD1C3A}</a:tableStyleId>
              </a:tblPr>
              <a:tblGrid>
                <a:gridCol w="977900"/>
                <a:gridCol w="3060700"/>
                <a:gridCol w="838200"/>
                <a:gridCol w="3060700"/>
              </a:tblGrid>
              <a:tr h="190500">
                <a:tc>
                  <a:txBody>
                    <a:bodyPr/>
                    <a:lstStyle/>
                    <a:p>
                      <a:pPr algn="l" fontAlgn="b"/>
                      <a:r>
                        <a:rPr lang="en-US" sz="1100" u="none" strike="noStrike">
                          <a:effectLst/>
                        </a:rPr>
                        <a:t>RFI No.</a:t>
                      </a:r>
                      <a:endParaRPr lang="en-US" sz="1100" b="1"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Subject</a:t>
                      </a:r>
                      <a:endParaRPr lang="en-US" sz="1100" b="1"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RFI No.</a:t>
                      </a:r>
                      <a:endParaRPr lang="en-US" sz="1100" b="1"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Subject</a:t>
                      </a:r>
                      <a:endParaRPr lang="en-US" sz="1100" b="1"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P1-0062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GFRC Details </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P1-0096</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Framing Material </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P1-0062.1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Details for Portland Cement Plaster per RFI Response P1-0062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P1-0096.1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Information for Vertical Z Girts</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P1-0068</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Insulation at Detail 2/A1-8181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P1-0097</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Bench Details</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P1-0068.1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Documentation for Concrete Platform at Bus Deck Superintendent Station</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P1-0097.1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Clarification for Choice in Bench Anchors</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P1-0084</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Attachment Details for Linear Supply Air Diffuser</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P1-0099</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Painted Shaft Wall</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P1-0092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Rated Soffit</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P1-0099.1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Finish Level Clarification for Painted Interior Shaft Walls</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P1-0093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Fire rated assembly</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P1-0099.2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Level 1 Paint Finish Requirements</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P1-0094</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Elevator Deferral </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P1-0131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Fire Blankets Shown at Ceiling Locations </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P1-0094.1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Additional Information For Elevator Deferral</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P1-0132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Installation Requirements for Insulation </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P1-0095</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Elevator Deferral </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P1-0132.1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Language Revision for Material Installation per Specification Section 09 80 00</a:t>
                      </a:r>
                      <a:endParaRPr lang="en-US" sz="1100" b="0" i="0" u="none" strike="noStrike">
                        <a:solidFill>
                          <a:srgbClr val="000000"/>
                        </a:solidFill>
                        <a:effectLst/>
                        <a:latin typeface="Times New Roman" panose="02020603050405020304" pitchFamily="18" charset="0"/>
                      </a:endParaRPr>
                    </a:p>
                  </a:txBody>
                  <a:tcPr marL="9525" marR="9525" marT="9525" marB="0" anchor="b"/>
                </a:tc>
              </a:tr>
              <a:tr h="200025">
                <a:tc>
                  <a:txBody>
                    <a:bodyPr/>
                    <a:lstStyle/>
                    <a:p>
                      <a:pPr algn="l" fontAlgn="b"/>
                      <a:r>
                        <a:rPr lang="en-US" sz="1100" u="none" strike="noStrike">
                          <a:effectLst/>
                        </a:rPr>
                        <a:t>P1-0095.1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Additional Information Elevator Deferral</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P1-0133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Relative Humidity Requirement </a:t>
                      </a:r>
                      <a:endParaRPr lang="en-US" sz="1100" b="0"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spTree>
    <p:extLst>
      <p:ext uri="{BB962C8B-B14F-4D97-AF65-F5344CB8AC3E}">
        <p14:creationId xmlns:p14="http://schemas.microsoft.com/office/powerpoint/2010/main" val="10992514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115255045"/>
              </p:ext>
            </p:extLst>
          </p:nvPr>
        </p:nvGraphicFramePr>
        <p:xfrm>
          <a:off x="603250" y="2971800"/>
          <a:ext cx="7937500" cy="3438525"/>
        </p:xfrm>
        <a:graphic>
          <a:graphicData uri="http://schemas.openxmlformats.org/drawingml/2006/table">
            <a:tbl>
              <a:tblPr>
                <a:tableStyleId>{5C22544A-7EE6-4342-B048-85BDC9FD1C3A}</a:tableStyleId>
              </a:tblPr>
              <a:tblGrid>
                <a:gridCol w="977900"/>
                <a:gridCol w="3060700"/>
                <a:gridCol w="838200"/>
                <a:gridCol w="3060700"/>
              </a:tblGrid>
              <a:tr h="190500">
                <a:tc>
                  <a:txBody>
                    <a:bodyPr/>
                    <a:lstStyle/>
                    <a:p>
                      <a:pPr algn="l" fontAlgn="b"/>
                      <a:r>
                        <a:rPr lang="en-US" sz="1100" u="none" strike="noStrike" dirty="0">
                          <a:effectLst/>
                        </a:rPr>
                        <a:t>RFI No.</a:t>
                      </a:r>
                      <a:endParaRPr lang="en-US" sz="1100" b="1"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Subject</a:t>
                      </a:r>
                      <a:endParaRPr lang="en-US" sz="1100" b="1"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RFI No.</a:t>
                      </a:r>
                      <a:endParaRPr lang="en-US" sz="1100" b="1"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Subject</a:t>
                      </a:r>
                      <a:endParaRPr lang="en-US" sz="1100" b="1"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dirty="0">
                          <a:effectLst/>
                        </a:rPr>
                        <a:t>P1-0191</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Plywood installation </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P1-0394</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Insulation Specification for Parapets</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P1-0202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Call outs Marked "FUTURE"</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P1-0395</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Request for Specification Section 07 12 11 Cellular Foamed Glass Insulation</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P1-0283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R1 Requirements for Wall Type 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P1-0396</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Request for Specification Section 07 27 00</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P1-0344</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Access Opening Details per Detail A/A1-8630A</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P1-0397</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Design-Build Requirement for Roof Hatches </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P1-0345</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W10X54 Beam Connections to Adjacent Concrete Walls and Piers</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P1-0398</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Tubular H.O.G. Protective Enclosure and Stainless Steel Surface Collar Details</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P1-0388</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Metal Framing Design-Build Compliance with Specification Section 08 05 13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P1-0399</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Revision of Referenced Specificaton Section 09 90 00</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P1-0389</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CJC4 Expansion Joint at Second Level GL 10</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P1-0400</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Portable Lighting Requirement per Specification Section 09 21 16 1.6 E</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P1-0390</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WJC4 Adjoining Materials </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P1-0401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Utilization of Level 4 Finish </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P1-0391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Insulated Soffit References per A1-9603</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P1-0402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Revision of Referenced Specificaton Section 09 31 00</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P1-0392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Ceiling Type for Room 01603</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P1-0403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Acclimization Requirements for ACT Installation</a:t>
                      </a:r>
                      <a:endParaRPr lang="en-US" sz="1100" b="0" i="0" u="none" strike="noStrike">
                        <a:solidFill>
                          <a:srgbClr val="000000"/>
                        </a:solidFill>
                        <a:effectLst/>
                        <a:latin typeface="Times New Roman" panose="02020603050405020304" pitchFamily="18" charset="0"/>
                      </a:endParaRPr>
                    </a:p>
                  </a:txBody>
                  <a:tcPr marL="9525" marR="9525" marT="9525" marB="0" anchor="b"/>
                </a:tc>
              </a:tr>
              <a:tr h="390525">
                <a:tc>
                  <a:txBody>
                    <a:bodyPr/>
                    <a:lstStyle/>
                    <a:p>
                      <a:pPr algn="l" fontAlgn="b"/>
                      <a:r>
                        <a:rPr lang="en-US" sz="1100" u="none" strike="noStrike">
                          <a:effectLst/>
                        </a:rPr>
                        <a:t>P1-0393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Insulation Beneath the Radiant Floor Heating System</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P1-0404</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Clarification for Work Supported from ACT System</a:t>
                      </a:r>
                      <a:endParaRPr lang="en-US" sz="1100" b="0"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pic>
        <p:nvPicPr>
          <p:cNvPr id="3" name="Picture 8" descr="B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transba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6" name="TextBox 6"/>
          <p:cNvSpPr txBox="1">
            <a:spLocks noChangeArrowheads="1"/>
          </p:cNvSpPr>
          <p:nvPr/>
        </p:nvSpPr>
        <p:spPr bwMode="auto">
          <a:xfrm>
            <a:off x="0" y="1295400"/>
            <a:ext cx="91440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smtClean="0">
                <a:solidFill>
                  <a:schemeClr val="tx1"/>
                </a:solidFill>
              </a:rPr>
              <a:t>Request for Information</a:t>
            </a:r>
          </a:p>
          <a:p>
            <a:pPr algn="ctr" eaLnBrk="1" hangingPunct="1"/>
            <a:r>
              <a:rPr lang="en-US" sz="2100" b="1" dirty="0" smtClean="0">
                <a:solidFill>
                  <a:schemeClr val="tx1"/>
                </a:solidFill>
              </a:rPr>
              <a:t>P1-0191 to P1-0404 </a:t>
            </a:r>
            <a:endParaRPr lang="en-US" sz="2100" b="1" dirty="0">
              <a:solidFill>
                <a:schemeClr val="tx1"/>
              </a:solidFill>
            </a:endParaRPr>
          </a:p>
        </p:txBody>
      </p:sp>
      <p:sp>
        <p:nvSpPr>
          <p:cNvPr id="8" name="TextBox 7"/>
          <p:cNvSpPr txBox="1">
            <a:spLocks noChangeArrowheads="1"/>
          </p:cNvSpPr>
          <p:nvPr/>
        </p:nvSpPr>
        <p:spPr bwMode="auto">
          <a:xfrm>
            <a:off x="381000" y="2355741"/>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r>
              <a:rPr lang="en-US" sz="2200" dirty="0" smtClean="0">
                <a:solidFill>
                  <a:schemeClr val="tx1"/>
                </a:solidFill>
              </a:rPr>
              <a:t>Pay close attention </a:t>
            </a:r>
            <a:r>
              <a:rPr lang="en-US" sz="2200" dirty="0">
                <a:solidFill>
                  <a:schemeClr val="tx1"/>
                </a:solidFill>
              </a:rPr>
              <a:t>to the following RFIs</a:t>
            </a:r>
            <a:r>
              <a:rPr lang="en-US" sz="2200" dirty="0" smtClean="0">
                <a:solidFill>
                  <a:schemeClr val="tx1"/>
                </a:solidFill>
              </a:rPr>
              <a:t>:</a:t>
            </a:r>
            <a:r>
              <a:rPr lang="en-US" sz="3200" b="1" dirty="0" smtClean="0">
                <a:solidFill>
                  <a:schemeClr val="tx1"/>
                </a:solidFill>
              </a:rPr>
              <a:t>                    </a:t>
            </a:r>
            <a:endParaRPr lang="en-US" dirty="0"/>
          </a:p>
        </p:txBody>
      </p:sp>
    </p:spTree>
    <p:extLst>
      <p:ext uri="{BB962C8B-B14F-4D97-AF65-F5344CB8AC3E}">
        <p14:creationId xmlns:p14="http://schemas.microsoft.com/office/powerpoint/2010/main" val="7604722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B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transba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6" name="TextBox 6"/>
          <p:cNvSpPr txBox="1">
            <a:spLocks noChangeArrowheads="1"/>
          </p:cNvSpPr>
          <p:nvPr/>
        </p:nvSpPr>
        <p:spPr bwMode="auto">
          <a:xfrm>
            <a:off x="0" y="1295400"/>
            <a:ext cx="91440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smtClean="0">
                <a:solidFill>
                  <a:schemeClr val="tx1"/>
                </a:solidFill>
              </a:rPr>
              <a:t>Request for Information</a:t>
            </a:r>
          </a:p>
          <a:p>
            <a:pPr algn="ctr" eaLnBrk="1" hangingPunct="1"/>
            <a:r>
              <a:rPr lang="en-US" sz="2100" b="1" dirty="0" smtClean="0">
                <a:solidFill>
                  <a:schemeClr val="tx1"/>
                </a:solidFill>
              </a:rPr>
              <a:t>P1-0405 to P1-0431 </a:t>
            </a:r>
            <a:endParaRPr lang="en-US" sz="2100" b="1" dirty="0">
              <a:solidFill>
                <a:schemeClr val="tx1"/>
              </a:solidFill>
            </a:endParaRPr>
          </a:p>
        </p:txBody>
      </p:sp>
      <p:sp>
        <p:nvSpPr>
          <p:cNvPr id="8" name="TextBox 7"/>
          <p:cNvSpPr txBox="1">
            <a:spLocks noChangeArrowheads="1"/>
          </p:cNvSpPr>
          <p:nvPr/>
        </p:nvSpPr>
        <p:spPr bwMode="auto">
          <a:xfrm>
            <a:off x="381000" y="2355741"/>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r>
              <a:rPr lang="en-US" sz="2200" dirty="0" smtClean="0">
                <a:solidFill>
                  <a:schemeClr val="tx1"/>
                </a:solidFill>
              </a:rPr>
              <a:t>Pay close attention </a:t>
            </a:r>
            <a:r>
              <a:rPr lang="en-US" sz="2200" dirty="0">
                <a:solidFill>
                  <a:schemeClr val="tx1"/>
                </a:solidFill>
              </a:rPr>
              <a:t>to the following RFIs</a:t>
            </a:r>
            <a:r>
              <a:rPr lang="en-US" sz="2200" dirty="0" smtClean="0">
                <a:solidFill>
                  <a:schemeClr val="tx1"/>
                </a:solidFill>
              </a:rPr>
              <a:t>:</a:t>
            </a:r>
            <a:r>
              <a:rPr lang="en-US" sz="3200" b="1" dirty="0" smtClean="0">
                <a:solidFill>
                  <a:schemeClr val="tx1"/>
                </a:solidFill>
              </a:rPr>
              <a:t>                    </a:t>
            </a:r>
            <a:endParaRPr lang="en-US" dirty="0"/>
          </a:p>
        </p:txBody>
      </p:sp>
      <p:sp>
        <p:nvSpPr>
          <p:cNvPr id="2" name="Content Placeholder 1"/>
          <p:cNvSpPr>
            <a:spLocks noGrp="1"/>
          </p:cNvSpPr>
          <p:nvPr>
            <p:ph idx="1"/>
          </p:nvPr>
        </p:nvSpPr>
        <p:spPr/>
        <p:txBody>
          <a:bodyPr/>
          <a:lstStyle/>
          <a:p>
            <a:pPr marL="0" indent="0">
              <a:buNone/>
            </a:pPr>
            <a:r>
              <a:rPr lang="en-US" dirty="0" smtClean="0"/>
              <a:t>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743258073"/>
              </p:ext>
            </p:extLst>
          </p:nvPr>
        </p:nvGraphicFramePr>
        <p:xfrm>
          <a:off x="609600" y="2940516"/>
          <a:ext cx="7937500" cy="3592830"/>
        </p:xfrm>
        <a:graphic>
          <a:graphicData uri="http://schemas.openxmlformats.org/drawingml/2006/table">
            <a:tbl>
              <a:tblPr>
                <a:tableStyleId>{5C22544A-7EE6-4342-B048-85BDC9FD1C3A}</a:tableStyleId>
              </a:tblPr>
              <a:tblGrid>
                <a:gridCol w="977900"/>
                <a:gridCol w="3060700"/>
                <a:gridCol w="838200"/>
                <a:gridCol w="3060700"/>
              </a:tblGrid>
              <a:tr h="190500">
                <a:tc>
                  <a:txBody>
                    <a:bodyPr/>
                    <a:lstStyle/>
                    <a:p>
                      <a:pPr algn="l" fontAlgn="b"/>
                      <a:r>
                        <a:rPr lang="en-US" sz="1100" u="none" strike="noStrike" dirty="0">
                          <a:effectLst/>
                        </a:rPr>
                        <a:t>RFI No.</a:t>
                      </a:r>
                      <a:endParaRPr lang="en-US" sz="1100" b="1"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Subject</a:t>
                      </a:r>
                      <a:endParaRPr lang="en-US" sz="1100" b="1"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RFI No.</a:t>
                      </a:r>
                      <a:endParaRPr lang="en-US" sz="1100" b="1"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Subject</a:t>
                      </a:r>
                      <a:endParaRPr lang="en-US" sz="1100" b="1"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P1-0405</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Acclimization Requirements for Access Flooring</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P1-0419</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Application of Specification Section 01 80 50</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P1-0406</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Correction of Fahrenheit to Celsius Calculation </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P1-0420</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Framing Details for Access Panels Within Gypsum Board Ceilings</a:t>
                      </a:r>
                      <a:endParaRPr lang="en-US" sz="1100" b="0" i="0" u="none" strike="noStrike" dirty="0">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P1-0407</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Information on Fire Extinguisher Cabinets</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P1-0422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Fire Extinguisher Locations per Specification Section 10 44 13 1.3 C 2 c</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P1-0408</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Interior Bird Deterrent Systems Specifications </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P1-0424</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Installation of Electrical Components per Specification Section 09 24 00 1.1 C 2</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P1-0409</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Drill Holes for the Birdwire System</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P1-0425</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Test Methods per Specification Section 09 24 00 1.7 G 2</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P1-0410</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Painting of ACT-1 Ceiling for B1268</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P1-0426</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Confirm the Use of Scanning and Other Means to Locate Reinforcing Bars</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P1-0411</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ACT Ceiling Type for Room 01223</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P1-0427</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Drawings for Portland Cement Plaster </a:t>
                      </a:r>
                      <a:endParaRPr lang="en-US" sz="1100" b="0" i="0" u="none" strike="noStrike">
                        <a:solidFill>
                          <a:srgbClr val="000000"/>
                        </a:solidFill>
                        <a:effectLst/>
                        <a:latin typeface="Times New Roman" panose="02020603050405020304" pitchFamily="18" charset="0"/>
                      </a:endParaRPr>
                    </a:p>
                  </a:txBody>
                  <a:tcPr marL="9525" marR="9525" marT="9525" marB="0" anchor="b"/>
                </a:tc>
              </a:tr>
              <a:tr h="190500">
                <a:tc>
                  <a:txBody>
                    <a:bodyPr/>
                    <a:lstStyle/>
                    <a:p>
                      <a:pPr algn="l" fontAlgn="b"/>
                      <a:r>
                        <a:rPr lang="en-US" sz="1100" u="none" strike="noStrike">
                          <a:effectLst/>
                        </a:rPr>
                        <a:t>P1-0412</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AWP-1 Call Out per Specification Section 09 77 23</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P1-0428</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Portland Cement Plaster Color</a:t>
                      </a:r>
                      <a:endParaRPr lang="en-US" sz="1100" b="0" i="0" u="none" strike="noStrike">
                        <a:solidFill>
                          <a:srgbClr val="000000"/>
                        </a:solidFill>
                        <a:effectLst/>
                        <a:latin typeface="Times New Roman" panose="02020603050405020304" pitchFamily="18" charset="0"/>
                      </a:endParaRPr>
                    </a:p>
                  </a:txBody>
                  <a:tcPr marL="9525" marR="9525" marT="9525" marB="0" anchor="b"/>
                </a:tc>
              </a:tr>
              <a:tr h="381000">
                <a:tc>
                  <a:txBody>
                    <a:bodyPr/>
                    <a:lstStyle/>
                    <a:p>
                      <a:pPr algn="l" fontAlgn="b"/>
                      <a:r>
                        <a:rPr lang="en-US" sz="1100" u="none" strike="noStrike">
                          <a:effectLst/>
                        </a:rPr>
                        <a:t>P1-0413</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Wall Protection Systems Locations per Specification Section 10 26 00</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P1-0430</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a:effectLst/>
                        </a:rPr>
                        <a:t>Wall Type Clarification at Stair 601A</a:t>
                      </a:r>
                      <a:endParaRPr lang="en-US" sz="1100" b="0" i="0" u="none" strike="noStrike">
                        <a:solidFill>
                          <a:srgbClr val="000000"/>
                        </a:solidFill>
                        <a:effectLst/>
                        <a:latin typeface="Times New Roman" panose="02020603050405020304" pitchFamily="18" charset="0"/>
                      </a:endParaRPr>
                    </a:p>
                  </a:txBody>
                  <a:tcPr marL="9525" marR="9525" marT="9525" marB="0" anchor="b"/>
                </a:tc>
              </a:tr>
              <a:tr h="390525">
                <a:tc>
                  <a:txBody>
                    <a:bodyPr/>
                    <a:lstStyle/>
                    <a:p>
                      <a:pPr algn="l" fontAlgn="b"/>
                      <a:r>
                        <a:rPr lang="en-US" sz="1100" u="none" strike="noStrike">
                          <a:effectLst/>
                        </a:rPr>
                        <a:t>P1-0414</a:t>
                      </a:r>
                      <a:endParaRPr lang="en-US" sz="11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Structural Information for HSS Post and Column Baseplate </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P1-0431</a:t>
                      </a:r>
                      <a:endParaRPr lang="en-US" sz="11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1100" u="none" strike="noStrike" dirty="0">
                          <a:effectLst/>
                        </a:rPr>
                        <a:t>Locations Where Wall Type 30 and 61 Support W-5 System </a:t>
                      </a:r>
                      <a:endParaRPr lang="en-US" sz="1100" b="0"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spTree>
    <p:extLst>
      <p:ext uri="{BB962C8B-B14F-4D97-AF65-F5344CB8AC3E}">
        <p14:creationId xmlns:p14="http://schemas.microsoft.com/office/powerpoint/2010/main" val="34044359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304800" y="1752600"/>
            <a:ext cx="8763000" cy="4572000"/>
          </a:xfrm>
        </p:spPr>
        <p:txBody>
          <a:bodyPr/>
          <a:lstStyle/>
          <a:p>
            <a:pPr marL="114300" indent="0">
              <a:lnSpc>
                <a:spcPct val="150000"/>
              </a:lnSpc>
              <a:buFontTx/>
              <a:buNone/>
              <a:defRPr/>
            </a:pPr>
            <a:r>
              <a:rPr lang="en-US" sz="2800" b="1" dirty="0" smtClean="0"/>
              <a:t>Redline Markups</a:t>
            </a:r>
          </a:p>
          <a:p>
            <a:pPr lvl="3">
              <a:lnSpc>
                <a:spcPct val="150000"/>
              </a:lnSpc>
              <a:buFont typeface="Arial" panose="020B0604020202020204" pitchFamily="34" charset="0"/>
              <a:buChar char="•"/>
              <a:defRPr/>
            </a:pPr>
            <a:endParaRPr lang="en-US" dirty="0" smtClean="0"/>
          </a:p>
          <a:p>
            <a:pPr marL="1371600" lvl="3" indent="0" algn="just">
              <a:lnSpc>
                <a:spcPct val="150000"/>
              </a:lnSpc>
              <a:buFontTx/>
              <a:buNone/>
              <a:defRPr/>
            </a:pPr>
            <a:r>
              <a:rPr lang="en-US" dirty="0" smtClean="0"/>
              <a:t>         </a:t>
            </a:r>
          </a:p>
        </p:txBody>
      </p:sp>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p:txBody>
      </p:sp>
      <p:sp>
        <p:nvSpPr>
          <p:cNvPr id="2" name="TextBox 1"/>
          <p:cNvSpPr txBox="1"/>
          <p:nvPr/>
        </p:nvSpPr>
        <p:spPr>
          <a:xfrm>
            <a:off x="445213" y="2773216"/>
            <a:ext cx="8686800" cy="2308324"/>
          </a:xfrm>
          <a:prstGeom prst="rect">
            <a:avLst/>
          </a:prstGeom>
          <a:noFill/>
        </p:spPr>
        <p:txBody>
          <a:bodyPr wrap="square" rtlCol="0">
            <a:spAutoFit/>
          </a:bodyPr>
          <a:lstStyle/>
          <a:p>
            <a:pPr marL="0" lvl="3"/>
            <a:r>
              <a:rPr lang="en-US" sz="2400" dirty="0" smtClean="0">
                <a:solidFill>
                  <a:schemeClr val="tx1"/>
                </a:solidFill>
              </a:rPr>
              <a:t>The </a:t>
            </a:r>
            <a:r>
              <a:rPr lang="en-US" sz="2400" dirty="0">
                <a:solidFill>
                  <a:schemeClr val="tx1"/>
                </a:solidFill>
              </a:rPr>
              <a:t>redline marked up drawings and </a:t>
            </a:r>
            <a:r>
              <a:rPr lang="en-US" sz="2400" dirty="0" smtClean="0">
                <a:solidFill>
                  <a:schemeClr val="tx1"/>
                </a:solidFill>
              </a:rPr>
              <a:t>narratives </a:t>
            </a:r>
            <a:r>
              <a:rPr lang="en-US" sz="2400" dirty="0">
                <a:solidFill>
                  <a:schemeClr val="tx1"/>
                </a:solidFill>
              </a:rPr>
              <a:t>included with the ASI documents are designed to relay specific scopes of work that are modified to reflect scope changes. Redline markups in ASI drawings are only to be used to indicate scope modifications.  These scope modifications are to be applied to the current set of drawings and specifications.</a:t>
            </a:r>
            <a:endParaRPr lang="en-US" sz="2200" dirty="0"/>
          </a:p>
        </p:txBody>
      </p:sp>
    </p:spTree>
    <p:extLst>
      <p:ext uri="{BB962C8B-B14F-4D97-AF65-F5344CB8AC3E}">
        <p14:creationId xmlns:p14="http://schemas.microsoft.com/office/powerpoint/2010/main" val="438346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284203" y="1295400"/>
            <a:ext cx="8575594" cy="675889"/>
          </a:xfrm>
        </p:spPr>
        <p:txBody>
          <a:bodyPr/>
          <a:lstStyle/>
          <a:p>
            <a:pPr marL="114300" indent="0" algn="ctr">
              <a:lnSpc>
                <a:spcPct val="150000"/>
              </a:lnSpc>
              <a:buFontTx/>
              <a:buNone/>
              <a:defRPr/>
            </a:pPr>
            <a:r>
              <a:rPr lang="en-US" sz="3000" b="1" dirty="0" smtClean="0"/>
              <a:t>Pre-Bid Substitution Request</a:t>
            </a:r>
          </a:p>
          <a:p>
            <a:pPr marL="1371600" lvl="3" indent="0">
              <a:lnSpc>
                <a:spcPct val="150000"/>
              </a:lnSpc>
              <a:buFontTx/>
              <a:buNone/>
              <a:defRPr/>
            </a:pPr>
            <a:endParaRPr lang="en-US" dirty="0" smtClean="0"/>
          </a:p>
          <a:p>
            <a:pPr marL="1371600" lvl="3" indent="0" algn="just">
              <a:lnSpc>
                <a:spcPct val="150000"/>
              </a:lnSpc>
              <a:buFontTx/>
              <a:buNone/>
              <a:defRPr/>
            </a:pPr>
            <a:r>
              <a:rPr lang="en-US" dirty="0" smtClean="0"/>
              <a:t>         </a:t>
            </a:r>
          </a:p>
        </p:txBody>
      </p:sp>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pic>
        <p:nvPicPr>
          <p:cNvPr id="3" name="Picture 2"/>
          <p:cNvPicPr>
            <a:picLocks noChangeAspect="1"/>
          </p:cNvPicPr>
          <p:nvPr/>
        </p:nvPicPr>
        <p:blipFill>
          <a:blip r:embed="rId5"/>
          <a:stretch>
            <a:fillRect/>
          </a:stretch>
        </p:blipFill>
        <p:spPr>
          <a:xfrm>
            <a:off x="2733980" y="2057400"/>
            <a:ext cx="3676041" cy="4703376"/>
          </a:xfrm>
          <a:prstGeom prst="rect">
            <a:avLst/>
          </a:prstGeom>
          <a:ln w="6350" cap="sq">
            <a:solidFill>
              <a:srgbClr val="000000"/>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1175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284203" y="1295400"/>
            <a:ext cx="8575594" cy="4664075"/>
          </a:xfrm>
        </p:spPr>
        <p:txBody>
          <a:bodyPr/>
          <a:lstStyle/>
          <a:p>
            <a:pPr marL="114300" indent="0" algn="ctr">
              <a:lnSpc>
                <a:spcPct val="150000"/>
              </a:lnSpc>
              <a:buFontTx/>
              <a:buNone/>
              <a:defRPr/>
            </a:pPr>
            <a:r>
              <a:rPr lang="en-US" sz="3000" b="1" dirty="0" smtClean="0"/>
              <a:t>QBD &amp; VE Process</a:t>
            </a:r>
          </a:p>
          <a:p>
            <a:pPr marL="1371600" lvl="3" indent="0">
              <a:lnSpc>
                <a:spcPct val="150000"/>
              </a:lnSpc>
              <a:buFontTx/>
              <a:buNone/>
              <a:defRPr/>
            </a:pPr>
            <a:endParaRPr lang="en-US" dirty="0" smtClean="0"/>
          </a:p>
          <a:p>
            <a:pPr marL="1371600" lvl="3" indent="0" algn="just">
              <a:lnSpc>
                <a:spcPct val="150000"/>
              </a:lnSpc>
              <a:buFontTx/>
              <a:buNone/>
              <a:defRPr/>
            </a:pPr>
            <a:r>
              <a:rPr lang="en-US" dirty="0" smtClean="0"/>
              <a:t>         </a:t>
            </a:r>
          </a:p>
        </p:txBody>
      </p:sp>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2064758"/>
            <a:ext cx="3886200" cy="4621007"/>
          </a:xfrm>
          <a:prstGeom prst="rect">
            <a:avLst/>
          </a:prstGeom>
          <a:ln w="3175" cap="sq">
            <a:solidFill>
              <a:srgbClr val="000000"/>
            </a:solidFill>
            <a:miter lim="800000"/>
          </a:ln>
          <a:effectLst>
            <a:outerShdw blurRad="127000" dist="12700" dir="18600000" algn="tl" rotWithShape="0">
              <a:srgbClr val="000000">
                <a:alpha val="40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114" y="2046302"/>
            <a:ext cx="3886200" cy="4639463"/>
          </a:xfrm>
          <a:prstGeom prst="rect">
            <a:avLst/>
          </a:prstGeom>
          <a:ln w="63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0517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B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pic>
        <p:nvPicPr>
          <p:cNvPr id="7" name="Picture 7" descr="transba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48371" y="1415276"/>
            <a:ext cx="8247258" cy="553998"/>
          </a:xfrm>
          <a:prstGeom prst="rect">
            <a:avLst/>
          </a:prstGeom>
          <a:noFill/>
        </p:spPr>
        <p:txBody>
          <a:bodyPr wrap="none" rtlCol="0">
            <a:spAutoFit/>
          </a:bodyPr>
          <a:lstStyle/>
          <a:p>
            <a:r>
              <a:rPr lang="en-US" sz="3000" dirty="0" smtClean="0">
                <a:solidFill>
                  <a:schemeClr val="tx1"/>
                </a:solidFill>
              </a:rPr>
              <a:t>Webcor and </a:t>
            </a:r>
            <a:r>
              <a:rPr lang="en-US" sz="3000" dirty="0" err="1" smtClean="0">
                <a:solidFill>
                  <a:schemeClr val="tx1"/>
                </a:solidFill>
              </a:rPr>
              <a:t>Subguard</a:t>
            </a:r>
            <a:r>
              <a:rPr lang="en-US" sz="3000" dirty="0" smtClean="0">
                <a:solidFill>
                  <a:schemeClr val="tx1"/>
                </a:solidFill>
              </a:rPr>
              <a:t> Prequalification Process</a:t>
            </a:r>
            <a:endParaRPr lang="en-US" sz="3000" dirty="0">
              <a:solidFill>
                <a:schemeClr val="tx1"/>
              </a:solidFill>
            </a:endParaRPr>
          </a:p>
        </p:txBody>
      </p:sp>
      <p:sp>
        <p:nvSpPr>
          <p:cNvPr id="10" name="TextBox 9"/>
          <p:cNvSpPr txBox="1"/>
          <p:nvPr/>
        </p:nvSpPr>
        <p:spPr>
          <a:xfrm>
            <a:off x="990600" y="2286000"/>
            <a:ext cx="7315200" cy="4865846"/>
          </a:xfrm>
          <a:prstGeom prst="rect">
            <a:avLst/>
          </a:prstGeom>
          <a:noFill/>
        </p:spPr>
        <p:txBody>
          <a:bodyPr wrap="square" numCol="2" spcCol="457200" rtlCol="0">
            <a:spAutoFit/>
          </a:bodyPr>
          <a:lstStyle/>
          <a:p>
            <a:r>
              <a:rPr lang="en-US" sz="1400" u="sng" dirty="0" smtClean="0">
                <a:solidFill>
                  <a:schemeClr val="tx1"/>
                </a:solidFill>
              </a:rPr>
              <a:t>Step 1:</a:t>
            </a:r>
          </a:p>
          <a:p>
            <a:endParaRPr lang="en-US" sz="1200" dirty="0">
              <a:solidFill>
                <a:schemeClr val="tx1"/>
              </a:solidFill>
            </a:endParaRPr>
          </a:p>
          <a:p>
            <a:r>
              <a:rPr lang="en-US" sz="1200" dirty="0" smtClean="0">
                <a:solidFill>
                  <a:schemeClr val="tx1"/>
                </a:solidFill>
              </a:rPr>
              <a:t>Email:</a:t>
            </a:r>
          </a:p>
          <a:p>
            <a:r>
              <a:rPr lang="en-US" sz="1200" dirty="0" smtClean="0">
                <a:solidFill>
                  <a:schemeClr val="tx1"/>
                </a:solidFill>
              </a:rPr>
              <a:t>Mary Hobbs, Estimating </a:t>
            </a:r>
            <a:r>
              <a:rPr lang="en-US" sz="1200" dirty="0" smtClean="0">
                <a:solidFill>
                  <a:schemeClr val="tx1"/>
                </a:solidFill>
                <a:hlinkClick r:id="rId4"/>
              </a:rPr>
              <a:t>mhobbs@Webcor.com</a:t>
            </a:r>
            <a:r>
              <a:rPr lang="en-US" sz="1200" dirty="0" smtClean="0">
                <a:solidFill>
                  <a:schemeClr val="tx1"/>
                </a:solidFill>
              </a:rPr>
              <a:t> </a:t>
            </a:r>
            <a:endParaRPr lang="en-US" sz="1200" dirty="0">
              <a:solidFill>
                <a:schemeClr val="tx1"/>
              </a:solidFill>
            </a:endParaRPr>
          </a:p>
          <a:p>
            <a:r>
              <a:rPr lang="en-US" sz="1200" dirty="0" smtClean="0">
                <a:solidFill>
                  <a:schemeClr val="tx1"/>
                </a:solidFill>
              </a:rPr>
              <a:t>Tim Lutz, CFO </a:t>
            </a:r>
            <a:r>
              <a:rPr lang="en-US" sz="1200" dirty="0" smtClean="0">
                <a:solidFill>
                  <a:schemeClr val="tx1"/>
                </a:solidFill>
                <a:hlinkClick r:id="rId5"/>
              </a:rPr>
              <a:t>Tim@Webcor.com</a:t>
            </a:r>
            <a:endParaRPr lang="en-US" sz="1200" dirty="0" smtClean="0">
              <a:solidFill>
                <a:schemeClr val="tx1"/>
              </a:solidFill>
            </a:endParaRPr>
          </a:p>
          <a:p>
            <a:endParaRPr lang="en-US" sz="1200" dirty="0" smtClean="0">
              <a:solidFill>
                <a:schemeClr val="tx1"/>
              </a:solidFill>
            </a:endParaRPr>
          </a:p>
          <a:p>
            <a:r>
              <a:rPr lang="en-US" sz="1200" dirty="0" smtClean="0">
                <a:solidFill>
                  <a:schemeClr val="tx1"/>
                </a:solidFill>
              </a:rPr>
              <a:t>Subject line: Transbay TG16.1</a:t>
            </a:r>
          </a:p>
          <a:p>
            <a:endParaRPr lang="en-US" sz="1200" dirty="0">
              <a:solidFill>
                <a:schemeClr val="tx1"/>
              </a:solidFill>
            </a:endParaRPr>
          </a:p>
          <a:p>
            <a:pPr marL="171450" lvl="0" indent="-171450">
              <a:buFont typeface="Arial" panose="020B0604020202020204" pitchFamily="34" charset="0"/>
              <a:buChar char="•"/>
            </a:pPr>
            <a:r>
              <a:rPr lang="en-US" sz="1200" dirty="0">
                <a:solidFill>
                  <a:schemeClr val="tx1"/>
                </a:solidFill>
              </a:rPr>
              <a:t>Full name of Contact</a:t>
            </a:r>
          </a:p>
          <a:p>
            <a:pPr marL="171450" lvl="0" indent="-171450">
              <a:buFont typeface="Arial" panose="020B0604020202020204" pitchFamily="34" charset="0"/>
              <a:buChar char="•"/>
            </a:pPr>
            <a:r>
              <a:rPr lang="en-US" sz="1200" dirty="0">
                <a:solidFill>
                  <a:schemeClr val="tx1"/>
                </a:solidFill>
              </a:rPr>
              <a:t>Title of Contact</a:t>
            </a:r>
          </a:p>
          <a:p>
            <a:pPr marL="171450" lvl="0" indent="-171450">
              <a:buFont typeface="Arial" panose="020B0604020202020204" pitchFamily="34" charset="0"/>
              <a:buChar char="•"/>
            </a:pPr>
            <a:r>
              <a:rPr lang="en-US" sz="1200" dirty="0">
                <a:solidFill>
                  <a:schemeClr val="tx1"/>
                </a:solidFill>
              </a:rPr>
              <a:t>E-mail of Contact</a:t>
            </a:r>
          </a:p>
          <a:p>
            <a:pPr marL="171450" lvl="0" indent="-171450">
              <a:buFont typeface="Arial" panose="020B0604020202020204" pitchFamily="34" charset="0"/>
              <a:buChar char="•"/>
            </a:pPr>
            <a:r>
              <a:rPr lang="en-US" sz="1200" dirty="0">
                <a:solidFill>
                  <a:schemeClr val="tx1"/>
                </a:solidFill>
              </a:rPr>
              <a:t>Full legal company name</a:t>
            </a:r>
          </a:p>
          <a:p>
            <a:pPr marL="171450" lvl="0" indent="-171450">
              <a:buFont typeface="Arial" panose="020B0604020202020204" pitchFamily="34" charset="0"/>
              <a:buChar char="•"/>
            </a:pPr>
            <a:r>
              <a:rPr lang="en-US" sz="1200" dirty="0">
                <a:solidFill>
                  <a:schemeClr val="tx1"/>
                </a:solidFill>
              </a:rPr>
              <a:t>Mailing address</a:t>
            </a:r>
          </a:p>
          <a:p>
            <a:pPr marL="171450" lvl="0" indent="-171450">
              <a:buFont typeface="Arial" panose="020B0604020202020204" pitchFamily="34" charset="0"/>
              <a:buChar char="•"/>
            </a:pPr>
            <a:r>
              <a:rPr lang="en-US" sz="1200" dirty="0">
                <a:solidFill>
                  <a:schemeClr val="tx1"/>
                </a:solidFill>
              </a:rPr>
              <a:t>Phone number</a:t>
            </a:r>
          </a:p>
          <a:p>
            <a:pPr marL="171450" lvl="0" indent="-171450">
              <a:buFont typeface="Arial" panose="020B0604020202020204" pitchFamily="34" charset="0"/>
              <a:buChar char="•"/>
            </a:pPr>
            <a:r>
              <a:rPr lang="en-US" sz="1200" dirty="0">
                <a:solidFill>
                  <a:schemeClr val="tx1"/>
                </a:solidFill>
              </a:rPr>
              <a:t>Fax number</a:t>
            </a:r>
          </a:p>
          <a:p>
            <a:pPr marL="171450" lvl="0" indent="-171450">
              <a:buFont typeface="Arial" panose="020B0604020202020204" pitchFamily="34" charset="0"/>
              <a:buChar char="•"/>
            </a:pPr>
            <a:r>
              <a:rPr lang="en-US" sz="1200" dirty="0">
                <a:solidFill>
                  <a:schemeClr val="tx1"/>
                </a:solidFill>
              </a:rPr>
              <a:t>Contractor’s license number</a:t>
            </a:r>
          </a:p>
          <a:p>
            <a:pPr marL="171450" lvl="0" indent="-171450">
              <a:buFont typeface="Arial" panose="020B0604020202020204" pitchFamily="34" charset="0"/>
              <a:buChar char="•"/>
            </a:pPr>
            <a:r>
              <a:rPr lang="en-US" sz="1200" dirty="0">
                <a:solidFill>
                  <a:schemeClr val="tx1"/>
                </a:solidFill>
              </a:rPr>
              <a:t>Federal I.D. No</a:t>
            </a:r>
          </a:p>
          <a:p>
            <a:pPr marL="171450" lvl="0" indent="-171450">
              <a:buFont typeface="Arial" panose="020B0604020202020204" pitchFamily="34" charset="0"/>
              <a:buChar char="•"/>
            </a:pPr>
            <a:r>
              <a:rPr lang="en-US" sz="1200" dirty="0">
                <a:solidFill>
                  <a:schemeClr val="tx1"/>
                </a:solidFill>
              </a:rPr>
              <a:t>Scope of </a:t>
            </a:r>
            <a:r>
              <a:rPr lang="en-US" sz="1200" dirty="0" smtClean="0">
                <a:solidFill>
                  <a:schemeClr val="tx1"/>
                </a:solidFill>
              </a:rPr>
              <a:t>work</a:t>
            </a:r>
          </a:p>
          <a:p>
            <a:pPr marL="171450" lvl="0" indent="-171450">
              <a:buFont typeface="Arial" panose="020B0604020202020204" pitchFamily="34" charset="0"/>
              <a:buChar char="•"/>
            </a:pPr>
            <a:r>
              <a:rPr lang="en-US" sz="1200" dirty="0" smtClean="0">
                <a:solidFill>
                  <a:schemeClr val="tx1"/>
                </a:solidFill>
              </a:rPr>
              <a:t>Financials over last 2 years (audited or review)</a:t>
            </a:r>
          </a:p>
          <a:p>
            <a:pPr lvl="1"/>
            <a:r>
              <a:rPr lang="en-US" sz="1200" dirty="0" smtClean="0">
                <a:solidFill>
                  <a:schemeClr val="tx1"/>
                </a:solidFill>
              </a:rPr>
              <a:t>Email or Mail</a:t>
            </a:r>
          </a:p>
          <a:p>
            <a:pPr lvl="1"/>
            <a:r>
              <a:rPr lang="en-US" sz="1200" dirty="0" smtClean="0">
                <a:solidFill>
                  <a:schemeClr val="tx1"/>
                </a:solidFill>
              </a:rPr>
              <a:t>Tim Lutz, CFO</a:t>
            </a:r>
          </a:p>
          <a:p>
            <a:pPr lvl="1"/>
            <a:r>
              <a:rPr lang="en-US" sz="1200" dirty="0" smtClean="0">
                <a:solidFill>
                  <a:schemeClr val="tx1"/>
                </a:solidFill>
              </a:rPr>
              <a:t>175 Harbor Bay Parkway, Suite 200</a:t>
            </a:r>
          </a:p>
          <a:p>
            <a:pPr lvl="1"/>
            <a:r>
              <a:rPr lang="en-US" sz="1200" dirty="0" smtClean="0">
                <a:solidFill>
                  <a:schemeClr val="tx1"/>
                </a:solidFill>
              </a:rPr>
              <a:t>Alameda, CA 94502</a:t>
            </a:r>
            <a:endParaRPr lang="en-US" sz="1200" dirty="0">
              <a:solidFill>
                <a:schemeClr val="tx1"/>
              </a:solidFill>
            </a:endParaRPr>
          </a:p>
          <a:p>
            <a:pPr lvl="1"/>
            <a:endParaRPr lang="en-US" sz="1200" dirty="0" smtClean="0">
              <a:solidFill>
                <a:schemeClr val="tx1"/>
              </a:solidFill>
            </a:endParaRPr>
          </a:p>
          <a:p>
            <a:pPr marL="57150" lvl="1"/>
            <a:endParaRPr lang="en-US" sz="1200" dirty="0" smtClean="0">
              <a:solidFill>
                <a:schemeClr val="tx1"/>
              </a:solidFill>
            </a:endParaRPr>
          </a:p>
          <a:p>
            <a:pPr marL="57150" lvl="1"/>
            <a:r>
              <a:rPr lang="en-US" sz="1400" u="sng" dirty="0" smtClean="0">
                <a:solidFill>
                  <a:schemeClr val="tx1"/>
                </a:solidFill>
              </a:rPr>
              <a:t>Step 2:</a:t>
            </a:r>
          </a:p>
          <a:p>
            <a:pPr marL="57150" lvl="1"/>
            <a:endParaRPr lang="en-US" sz="1200" dirty="0" smtClean="0">
              <a:solidFill>
                <a:schemeClr val="tx1"/>
              </a:solidFill>
            </a:endParaRPr>
          </a:p>
          <a:p>
            <a:pPr marL="228600" lvl="1" indent="-171450">
              <a:buFont typeface="Arial" panose="020B0604020202020204" pitchFamily="34" charset="0"/>
              <a:buChar char="•"/>
            </a:pPr>
            <a:r>
              <a:rPr lang="en-US" sz="1200" dirty="0" smtClean="0">
                <a:solidFill>
                  <a:schemeClr val="tx1"/>
                </a:solidFill>
              </a:rPr>
              <a:t>Mary Hobbs will send you an email with a link to the Webcor Builders prequalification system</a:t>
            </a:r>
          </a:p>
          <a:p>
            <a:pPr marL="228600" lvl="1" indent="-171450">
              <a:buFont typeface="Arial" panose="020B0604020202020204" pitchFamily="34" charset="0"/>
              <a:buChar char="•"/>
            </a:pPr>
            <a:r>
              <a:rPr lang="en-US" sz="1200" dirty="0" smtClean="0">
                <a:solidFill>
                  <a:schemeClr val="tx1"/>
                </a:solidFill>
              </a:rPr>
              <a:t>Click the link and upload the required information</a:t>
            </a:r>
          </a:p>
          <a:p>
            <a:pPr marL="228600" lvl="1" indent="-171450">
              <a:buFont typeface="Arial" panose="020B0604020202020204" pitchFamily="34" charset="0"/>
              <a:buChar char="•"/>
            </a:pPr>
            <a:r>
              <a:rPr lang="en-US" sz="1200" dirty="0" smtClean="0">
                <a:solidFill>
                  <a:schemeClr val="tx1"/>
                </a:solidFill>
              </a:rPr>
              <a:t>Once you are finished click the submit button</a:t>
            </a:r>
          </a:p>
          <a:p>
            <a:pPr marL="228600" lvl="1" indent="-171450">
              <a:buFont typeface="Arial" panose="020B0604020202020204" pitchFamily="34" charset="0"/>
              <a:buChar char="•"/>
            </a:pPr>
            <a:endParaRPr lang="en-US" sz="1200" dirty="0">
              <a:solidFill>
                <a:schemeClr val="tx1"/>
              </a:solidFill>
            </a:endParaRPr>
          </a:p>
          <a:p>
            <a:pPr marL="228600" lvl="1" indent="-171450">
              <a:buFont typeface="Arial" panose="020B0604020202020204" pitchFamily="34" charset="0"/>
              <a:buChar char="•"/>
            </a:pPr>
            <a:endParaRPr lang="en-US" sz="1200" dirty="0" smtClean="0">
              <a:solidFill>
                <a:schemeClr val="tx1"/>
              </a:solidFill>
            </a:endParaRPr>
          </a:p>
          <a:p>
            <a:pPr marL="57150" lvl="1"/>
            <a:r>
              <a:rPr lang="en-US" sz="1400" u="sng" dirty="0" smtClean="0">
                <a:solidFill>
                  <a:schemeClr val="tx1"/>
                </a:solidFill>
              </a:rPr>
              <a:t>Step 3:</a:t>
            </a:r>
          </a:p>
          <a:p>
            <a:pPr marL="57150" lvl="1"/>
            <a:endParaRPr lang="en-US" sz="1200" dirty="0" smtClean="0">
              <a:solidFill>
                <a:schemeClr val="tx1"/>
              </a:solidFill>
            </a:endParaRPr>
          </a:p>
          <a:p>
            <a:pPr marL="228600" lvl="1" indent="-171450">
              <a:buFont typeface="Arial" panose="020B0604020202020204" pitchFamily="34" charset="0"/>
              <a:buChar char="•"/>
            </a:pPr>
            <a:r>
              <a:rPr lang="en-US" sz="1200" dirty="0" smtClean="0">
                <a:solidFill>
                  <a:schemeClr val="tx1"/>
                </a:solidFill>
              </a:rPr>
              <a:t>Financials and Qualifications will be evaluated by WOJV</a:t>
            </a:r>
          </a:p>
        </p:txBody>
      </p:sp>
    </p:spTree>
    <p:extLst>
      <p:ext uri="{BB962C8B-B14F-4D97-AF65-F5344CB8AC3E}">
        <p14:creationId xmlns:p14="http://schemas.microsoft.com/office/powerpoint/2010/main" val="8276012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26629" name="TextBox 6"/>
          <p:cNvSpPr txBox="1">
            <a:spLocks noChangeArrowheads="1"/>
          </p:cNvSpPr>
          <p:nvPr/>
        </p:nvSpPr>
        <p:spPr bwMode="auto">
          <a:xfrm>
            <a:off x="381000" y="338334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smtClean="0">
                <a:solidFill>
                  <a:schemeClr val="tx1"/>
                </a:solidFill>
              </a:rPr>
              <a:t>Questions</a:t>
            </a:r>
            <a:r>
              <a:rPr lang="en-US" sz="3200" b="1" dirty="0">
                <a:solidFill>
                  <a:schemeClr val="tx1"/>
                </a:solidFill>
              </a:rPr>
              <a:t>?</a:t>
            </a:r>
          </a:p>
          <a:p>
            <a:pPr algn="ctr" eaLnBrk="1" hangingPunct="1"/>
            <a:endParaRPr lang="en-US" sz="3200" b="1" dirty="0">
              <a:solidFill>
                <a:schemeClr val="tx1"/>
              </a:solidFill>
            </a:endParaRPr>
          </a:p>
          <a:p>
            <a:pPr eaLnBrk="1" hangingPunct="1"/>
            <a:r>
              <a:rPr lang="en-US" sz="3200" b="1" dirty="0" smtClean="0">
                <a:solidFill>
                  <a:schemeClr val="tx1"/>
                </a:solidFill>
              </a:rPr>
              <a:t>                          </a:t>
            </a:r>
            <a:endParaRPr lang="en-US" dirty="0"/>
          </a:p>
        </p:txBody>
      </p:sp>
    </p:spTree>
    <p:extLst>
      <p:ext uri="{BB962C8B-B14F-4D97-AF65-F5344CB8AC3E}">
        <p14:creationId xmlns:p14="http://schemas.microsoft.com/office/powerpoint/2010/main" val="652612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8012"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3710" y="-685800"/>
            <a:ext cx="9207710" cy="69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Box 18"/>
          <p:cNvSpPr txBox="1">
            <a:spLocks noChangeAspect="1" noChangeArrowheads="1"/>
          </p:cNvSpPr>
          <p:nvPr/>
        </p:nvSpPr>
        <p:spPr bwMode="auto">
          <a:xfrm rot="-5400000">
            <a:off x="2873946" y="3001901"/>
            <a:ext cx="1161287" cy="29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1400">
                <a:solidFill>
                  <a:srgbClr val="C00000"/>
                </a:solidFill>
                <a:latin typeface="Calibri" pitchFamily="34" charset="0"/>
              </a:rPr>
              <a:t>40 ft</a:t>
            </a:r>
          </a:p>
        </p:txBody>
      </p:sp>
      <p:sp>
        <p:nvSpPr>
          <p:cNvPr id="128003" name="TextBox 9"/>
          <p:cNvSpPr txBox="1">
            <a:spLocks noChangeAspect="1" noChangeArrowheads="1"/>
          </p:cNvSpPr>
          <p:nvPr/>
        </p:nvSpPr>
        <p:spPr bwMode="auto">
          <a:xfrm>
            <a:off x="4170364" y="725237"/>
            <a:ext cx="1161287" cy="29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1400">
                <a:solidFill>
                  <a:srgbClr val="C00000"/>
                </a:solidFill>
                <a:latin typeface="Calibri" pitchFamily="34" charset="0"/>
              </a:rPr>
              <a:t>55 ft</a:t>
            </a:r>
          </a:p>
        </p:txBody>
      </p:sp>
      <p:sp>
        <p:nvSpPr>
          <p:cNvPr id="128004" name="TextBox 19"/>
          <p:cNvSpPr txBox="1">
            <a:spLocks noChangeAspect="1" noChangeArrowheads="1"/>
          </p:cNvSpPr>
          <p:nvPr/>
        </p:nvSpPr>
        <p:spPr bwMode="auto">
          <a:xfrm rot="-5400000">
            <a:off x="3690367" y="2649475"/>
            <a:ext cx="1162810" cy="29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1400">
                <a:solidFill>
                  <a:srgbClr val="C00000"/>
                </a:solidFill>
                <a:latin typeface="Calibri" pitchFamily="34" charset="0"/>
              </a:rPr>
              <a:t>120 </a:t>
            </a:r>
            <a:r>
              <a:rPr lang="en-US" sz="1400" err="1">
                <a:solidFill>
                  <a:srgbClr val="C00000"/>
                </a:solidFill>
                <a:latin typeface="Calibri" pitchFamily="34" charset="0"/>
              </a:rPr>
              <a:t>ft</a:t>
            </a:r>
            <a:endParaRPr lang="en-US" sz="1400">
              <a:solidFill>
                <a:srgbClr val="C00000"/>
              </a:solidFill>
              <a:latin typeface="Calibri" pitchFamily="34" charset="0"/>
            </a:endParaRPr>
          </a:p>
        </p:txBody>
      </p:sp>
      <p:sp>
        <p:nvSpPr>
          <p:cNvPr id="128005" name="TextBox 20"/>
          <p:cNvSpPr txBox="1">
            <a:spLocks noChangeAspect="1" noChangeArrowheads="1"/>
          </p:cNvSpPr>
          <p:nvPr/>
        </p:nvSpPr>
        <p:spPr bwMode="auto">
          <a:xfrm rot="-5400000">
            <a:off x="5336159" y="2960626"/>
            <a:ext cx="1161287" cy="29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1400">
                <a:solidFill>
                  <a:srgbClr val="C00000"/>
                </a:solidFill>
                <a:latin typeface="Calibri" pitchFamily="34" charset="0"/>
              </a:rPr>
              <a:t>70 ft</a:t>
            </a:r>
          </a:p>
        </p:txBody>
      </p:sp>
      <p:cxnSp>
        <p:nvCxnSpPr>
          <p:cNvPr id="17" name="Straight Arrow Connector 16"/>
          <p:cNvCxnSpPr>
            <a:cxnSpLocks noChangeAspect="1"/>
          </p:cNvCxnSpPr>
          <p:nvPr/>
        </p:nvCxnSpPr>
        <p:spPr bwMode="auto">
          <a:xfrm rot="5400000">
            <a:off x="2004059" y="3305556"/>
            <a:ext cx="1324358" cy="1523"/>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8007" name="TextBox 16"/>
          <p:cNvSpPr txBox="1">
            <a:spLocks noChangeAspect="1" noChangeArrowheads="1"/>
          </p:cNvSpPr>
          <p:nvPr/>
        </p:nvSpPr>
        <p:spPr bwMode="auto">
          <a:xfrm rot="-5400000">
            <a:off x="1928622" y="3099117"/>
            <a:ext cx="1161287" cy="29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1400">
                <a:solidFill>
                  <a:srgbClr val="C00000"/>
                </a:solidFill>
                <a:latin typeface="Calibri" pitchFamily="34" charset="0"/>
              </a:rPr>
              <a:t>35 </a:t>
            </a:r>
            <a:r>
              <a:rPr lang="en-US" sz="1400" err="1">
                <a:solidFill>
                  <a:srgbClr val="C00000"/>
                </a:solidFill>
                <a:latin typeface="Calibri" pitchFamily="34" charset="0"/>
              </a:rPr>
              <a:t>ft</a:t>
            </a:r>
            <a:endParaRPr lang="en-US" sz="1400">
              <a:solidFill>
                <a:srgbClr val="C00000"/>
              </a:solidFill>
              <a:latin typeface="Calibri" pitchFamily="34" charset="0"/>
            </a:endParaRPr>
          </a:p>
        </p:txBody>
      </p:sp>
      <p:cxnSp>
        <p:nvCxnSpPr>
          <p:cNvPr id="19" name="Straight Arrow Connector 18"/>
          <p:cNvCxnSpPr>
            <a:cxnSpLocks noChangeAspect="1"/>
          </p:cNvCxnSpPr>
          <p:nvPr/>
        </p:nvCxnSpPr>
        <p:spPr bwMode="auto">
          <a:xfrm rot="5400000">
            <a:off x="2802827" y="3179065"/>
            <a:ext cx="1565147" cy="1523"/>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noChangeAspect="1"/>
          </p:cNvCxnSpPr>
          <p:nvPr/>
        </p:nvCxnSpPr>
        <p:spPr bwMode="auto">
          <a:xfrm>
            <a:off x="3414714" y="985587"/>
            <a:ext cx="2209799" cy="1523"/>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noChangeAspect="1"/>
          </p:cNvCxnSpPr>
          <p:nvPr/>
        </p:nvCxnSpPr>
        <p:spPr bwMode="auto">
          <a:xfrm rot="16200000" flipH="1">
            <a:off x="2226309" y="2529841"/>
            <a:ext cx="4349497" cy="51815"/>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noChangeAspect="1"/>
          </p:cNvCxnSpPr>
          <p:nvPr/>
        </p:nvCxnSpPr>
        <p:spPr bwMode="auto">
          <a:xfrm rot="16200000" flipH="1">
            <a:off x="4736084" y="2629346"/>
            <a:ext cx="2621280" cy="3047"/>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8013" name="TextBox 16"/>
          <p:cNvSpPr txBox="1">
            <a:spLocks noChangeAspect="1" noChangeArrowheads="1"/>
          </p:cNvSpPr>
          <p:nvPr/>
        </p:nvSpPr>
        <p:spPr bwMode="auto">
          <a:xfrm>
            <a:off x="298450" y="1138304"/>
            <a:ext cx="1095757" cy="23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000" b="1">
                <a:solidFill>
                  <a:srgbClr val="C00000"/>
                </a:solidFill>
                <a:latin typeface="Calibri" pitchFamily="34" charset="0"/>
              </a:rPr>
              <a:t>PARK LEVEL</a:t>
            </a:r>
          </a:p>
        </p:txBody>
      </p:sp>
      <p:sp>
        <p:nvSpPr>
          <p:cNvPr id="128014" name="TextBox 17"/>
          <p:cNvSpPr txBox="1">
            <a:spLocks noChangeAspect="1" noChangeArrowheads="1"/>
          </p:cNvSpPr>
          <p:nvPr/>
        </p:nvSpPr>
        <p:spPr bwMode="auto">
          <a:xfrm>
            <a:off x="298451" y="2284479"/>
            <a:ext cx="1335024" cy="23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000" b="1">
                <a:solidFill>
                  <a:srgbClr val="C00000"/>
                </a:solidFill>
                <a:latin typeface="Calibri" pitchFamily="34" charset="0"/>
              </a:rPr>
              <a:t>BUS DECK LEVEL</a:t>
            </a:r>
          </a:p>
        </p:txBody>
      </p:sp>
      <p:sp>
        <p:nvSpPr>
          <p:cNvPr id="128015" name="TextBox 18"/>
          <p:cNvSpPr txBox="1">
            <a:spLocks noChangeAspect="1" noChangeArrowheads="1"/>
          </p:cNvSpPr>
          <p:nvPr/>
        </p:nvSpPr>
        <p:spPr bwMode="auto">
          <a:xfrm>
            <a:off x="288925" y="5897309"/>
            <a:ext cx="1761744" cy="2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000" b="1">
                <a:solidFill>
                  <a:srgbClr val="C00000"/>
                </a:solidFill>
                <a:latin typeface="Calibri" pitchFamily="34" charset="0"/>
              </a:rPr>
              <a:t>TRAIN PLATFORM LEVEL</a:t>
            </a:r>
          </a:p>
        </p:txBody>
      </p:sp>
      <p:sp>
        <p:nvSpPr>
          <p:cNvPr id="128016" name="TextBox 21"/>
          <p:cNvSpPr txBox="1">
            <a:spLocks noChangeAspect="1" noChangeArrowheads="1"/>
          </p:cNvSpPr>
          <p:nvPr/>
        </p:nvSpPr>
        <p:spPr bwMode="auto">
          <a:xfrm>
            <a:off x="282577" y="3763709"/>
            <a:ext cx="1158241" cy="2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000" b="1">
                <a:solidFill>
                  <a:srgbClr val="C00000"/>
                </a:solidFill>
                <a:latin typeface="Calibri" pitchFamily="34" charset="0"/>
              </a:rPr>
              <a:t>GROUND LEVEL</a:t>
            </a:r>
          </a:p>
        </p:txBody>
      </p:sp>
      <p:sp>
        <p:nvSpPr>
          <p:cNvPr id="128017" name="TextBox 22"/>
          <p:cNvSpPr txBox="1">
            <a:spLocks noChangeAspect="1" noChangeArrowheads="1"/>
          </p:cNvSpPr>
          <p:nvPr/>
        </p:nvSpPr>
        <p:spPr bwMode="auto">
          <a:xfrm>
            <a:off x="279402" y="4876547"/>
            <a:ext cx="2183892" cy="23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pPr>
            <a:r>
              <a:rPr lang="en-US" sz="1000" b="1">
                <a:solidFill>
                  <a:srgbClr val="C00000"/>
                </a:solidFill>
                <a:latin typeface="Calibri" pitchFamily="34" charset="0"/>
              </a:rPr>
              <a:t>LOWER CONCOURSE LEVEL</a:t>
            </a:r>
          </a:p>
        </p:txBody>
      </p:sp>
      <p:sp>
        <p:nvSpPr>
          <p:cNvPr id="128018" name="TextBox 23"/>
          <p:cNvSpPr txBox="1">
            <a:spLocks noChangeAspect="1" noChangeArrowheads="1"/>
          </p:cNvSpPr>
          <p:nvPr/>
        </p:nvSpPr>
        <p:spPr bwMode="auto">
          <a:xfrm>
            <a:off x="7285038" y="3511297"/>
            <a:ext cx="1559053" cy="2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MISSION SQUARE</a:t>
            </a:r>
          </a:p>
        </p:txBody>
      </p:sp>
      <p:sp>
        <p:nvSpPr>
          <p:cNvPr id="128019" name="TextBox 24"/>
          <p:cNvSpPr txBox="1">
            <a:spLocks noChangeAspect="1" noChangeArrowheads="1"/>
          </p:cNvSpPr>
          <p:nvPr/>
        </p:nvSpPr>
        <p:spPr bwMode="auto">
          <a:xfrm>
            <a:off x="6253162" y="4654297"/>
            <a:ext cx="824486" cy="2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RETAIL</a:t>
            </a:r>
          </a:p>
        </p:txBody>
      </p:sp>
      <p:sp>
        <p:nvSpPr>
          <p:cNvPr id="128020" name="TextBox 25"/>
          <p:cNvSpPr txBox="1">
            <a:spLocks noChangeAspect="1" noChangeArrowheads="1"/>
          </p:cNvSpPr>
          <p:nvPr/>
        </p:nvSpPr>
        <p:spPr bwMode="auto">
          <a:xfrm>
            <a:off x="2209800" y="4662234"/>
            <a:ext cx="824485" cy="2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RETAIL</a:t>
            </a:r>
          </a:p>
        </p:txBody>
      </p:sp>
      <p:sp>
        <p:nvSpPr>
          <p:cNvPr id="128021" name="TextBox 26"/>
          <p:cNvSpPr txBox="1">
            <a:spLocks noChangeAspect="1" noChangeArrowheads="1"/>
          </p:cNvSpPr>
          <p:nvPr/>
        </p:nvSpPr>
        <p:spPr bwMode="auto">
          <a:xfrm>
            <a:off x="2058351" y="5416297"/>
            <a:ext cx="824486" cy="3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CHSR PLATFORM</a:t>
            </a:r>
          </a:p>
        </p:txBody>
      </p:sp>
      <p:sp>
        <p:nvSpPr>
          <p:cNvPr id="128022" name="TextBox 27"/>
          <p:cNvSpPr txBox="1">
            <a:spLocks noChangeAspect="1" noChangeArrowheads="1"/>
          </p:cNvSpPr>
          <p:nvPr/>
        </p:nvSpPr>
        <p:spPr bwMode="auto">
          <a:xfrm>
            <a:off x="4220526" y="5421059"/>
            <a:ext cx="824486" cy="3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CHSR PLATFORM</a:t>
            </a:r>
          </a:p>
        </p:txBody>
      </p:sp>
      <p:sp>
        <p:nvSpPr>
          <p:cNvPr id="128023" name="TextBox 28"/>
          <p:cNvSpPr txBox="1">
            <a:spLocks noChangeAspect="1" noChangeArrowheads="1"/>
          </p:cNvSpPr>
          <p:nvPr/>
        </p:nvSpPr>
        <p:spPr bwMode="auto">
          <a:xfrm>
            <a:off x="6339840" y="5425822"/>
            <a:ext cx="822960" cy="3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CALTRAIN PLATFORM</a:t>
            </a:r>
          </a:p>
        </p:txBody>
      </p:sp>
      <p:sp>
        <p:nvSpPr>
          <p:cNvPr id="128024" name="TextBox 29"/>
          <p:cNvSpPr txBox="1">
            <a:spLocks noChangeAspect="1" noChangeArrowheads="1"/>
          </p:cNvSpPr>
          <p:nvPr/>
        </p:nvSpPr>
        <p:spPr bwMode="auto">
          <a:xfrm>
            <a:off x="2967037" y="4670172"/>
            <a:ext cx="2781300" cy="2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PUBLIC CONCOURSE &amp; WAITING AREA</a:t>
            </a:r>
          </a:p>
        </p:txBody>
      </p:sp>
      <p:sp>
        <p:nvSpPr>
          <p:cNvPr id="128025" name="TextBox 30"/>
          <p:cNvSpPr txBox="1">
            <a:spLocks noChangeAspect="1" noChangeArrowheads="1"/>
          </p:cNvSpPr>
          <p:nvPr/>
        </p:nvSpPr>
        <p:spPr bwMode="auto">
          <a:xfrm>
            <a:off x="4836092" y="3108453"/>
            <a:ext cx="824486" cy="2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pPr>
            <a:r>
              <a:rPr lang="en-US" sz="800" b="1">
                <a:solidFill>
                  <a:srgbClr val="000000"/>
                </a:solidFill>
                <a:latin typeface="Calibri" pitchFamily="34" charset="0"/>
              </a:rPr>
              <a:t>GRAND HALL</a:t>
            </a:r>
          </a:p>
        </p:txBody>
      </p:sp>
      <p:sp>
        <p:nvSpPr>
          <p:cNvPr id="26"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a:spcBef>
                <a:spcPct val="50000"/>
              </a:spcBef>
              <a:buClr>
                <a:srgbClr val="FF9900"/>
              </a:buClr>
              <a:defRPr/>
            </a:pPr>
            <a:r>
              <a:rPr lang="en-US" sz="1400" kern="0" smtClean="0">
                <a:solidFill>
                  <a:srgbClr val="FFFFFF"/>
                </a:solidFill>
                <a:latin typeface="Arial"/>
                <a:cs typeface="+mn-cs"/>
              </a:rPr>
              <a:t>BUILDING SECTION</a:t>
            </a:r>
            <a:endParaRPr lang="en-US" sz="1400" kern="0">
              <a:solidFill>
                <a:srgbClr val="FFFFFF"/>
              </a:solidFill>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1"/>
          <p:cNvSpPr>
            <a:spLocks noChangeArrowheads="1"/>
          </p:cNvSpPr>
          <p:nvPr/>
        </p:nvSpPr>
        <p:spPr bwMode="auto">
          <a:xfrm>
            <a:off x="0" y="1371600"/>
            <a:ext cx="9144000" cy="5486400"/>
          </a:xfrm>
          <a:prstGeom prst="rect">
            <a:avLst/>
          </a:prstGeom>
          <a:solidFill>
            <a:srgbClr val="5B5B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11" name="Title 1"/>
          <p:cNvSpPr txBox="1">
            <a:spLocks/>
          </p:cNvSpPr>
          <p:nvPr/>
        </p:nvSpPr>
        <p:spPr>
          <a:xfrm>
            <a:off x="228600" y="1676400"/>
            <a:ext cx="8610600" cy="1219200"/>
          </a:xfrm>
          <a:prstGeom prst="rect">
            <a:avLst/>
          </a:prstGeom>
        </p:spPr>
        <p:txBody>
          <a:bodyPr/>
          <a:lstStyle/>
          <a:p>
            <a:pPr algn="ctr" eaLnBrk="0" hangingPunct="0">
              <a:defRPr/>
            </a:pPr>
            <a:endParaRPr lang="en-US" sz="2800" b="1" kern="0" dirty="0">
              <a:solidFill>
                <a:schemeClr val="tx1">
                  <a:lumMod val="20000"/>
                  <a:lumOff val="80000"/>
                </a:schemeClr>
              </a:solidFill>
              <a:latin typeface="+mj-lt"/>
              <a:ea typeface="+mj-ea"/>
              <a:cs typeface="+mj-cs"/>
            </a:endParaRPr>
          </a:p>
          <a:p>
            <a:pPr algn="ctr" eaLnBrk="0" hangingPunct="0">
              <a:defRPr/>
            </a:pPr>
            <a:r>
              <a:rPr lang="en-US" sz="2800" b="1" kern="0" dirty="0">
                <a:solidFill>
                  <a:schemeClr val="tx1">
                    <a:lumMod val="20000"/>
                    <a:lumOff val="80000"/>
                  </a:schemeClr>
                </a:solidFill>
                <a:latin typeface="+mj-lt"/>
                <a:ea typeface="+mj-ea"/>
                <a:cs typeface="+mj-cs"/>
              </a:rPr>
              <a:t>SBE Program Overview/Participation Goal </a:t>
            </a:r>
          </a:p>
        </p:txBody>
      </p:sp>
      <p:pic>
        <p:nvPicPr>
          <p:cNvPr id="9" name="Picture 8" descr="TTC_BEAL ST VIEW.jpg"/>
          <p:cNvPicPr>
            <a:picLocks noChangeAspect="1"/>
          </p:cNvPicPr>
          <p:nvPr/>
        </p:nvPicPr>
        <p:blipFill>
          <a:blip r:embed="rId3" cstate="print"/>
          <a:stretch>
            <a:fillRect/>
          </a:stretch>
        </p:blipFill>
        <p:spPr>
          <a:xfrm>
            <a:off x="3276600" y="3200400"/>
            <a:ext cx="2296365" cy="2500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Ba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transba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14600" y="341293"/>
            <a:ext cx="6400800" cy="954107"/>
          </a:xfrm>
          <a:prstGeom prst="rect">
            <a:avLst/>
          </a:prstGeom>
        </p:spPr>
        <p:txBody>
          <a:bodyPr wrap="square">
            <a:spAutoFit/>
          </a:bodyPr>
          <a:lstStyle/>
          <a:p>
            <a:pPr algn="ctr" eaLnBrk="0" hangingPunct="0">
              <a:defRPr/>
            </a:pPr>
            <a:r>
              <a:rPr lang="en-US" sz="3600" b="1" kern="0" dirty="0">
                <a:solidFill>
                  <a:srgbClr val="FF9933"/>
                </a:solidFill>
              </a:rPr>
              <a:t>Transbay Transit Center</a:t>
            </a:r>
            <a:r>
              <a:rPr lang="en-US" sz="7200" b="1" kern="0" dirty="0">
                <a:solidFill>
                  <a:srgbClr val="FF9933"/>
                </a:solidFill>
              </a:rPr>
              <a:t/>
            </a:r>
            <a:br>
              <a:rPr lang="en-US" sz="7200" b="1" kern="0" dirty="0">
                <a:solidFill>
                  <a:srgbClr val="FF9933"/>
                </a:solidFil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spTree>
    <p:extLst>
      <p:ext uri="{BB962C8B-B14F-4D97-AF65-F5344CB8AC3E}">
        <p14:creationId xmlns:p14="http://schemas.microsoft.com/office/powerpoint/2010/main" val="34974054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1773368" y="2235200"/>
            <a:ext cx="6075232" cy="533400"/>
          </a:xfrm>
        </p:spPr>
        <p:txBody>
          <a:bodyPr/>
          <a:lstStyle/>
          <a:p>
            <a:pPr>
              <a:buFontTx/>
              <a:buNone/>
            </a:pPr>
            <a:r>
              <a:rPr lang="en-US" altLang="en-US" sz="2800" b="1" dirty="0" smtClean="0"/>
              <a:t>Certification &amp; Certifying Agencies</a:t>
            </a:r>
            <a:endParaRPr lang="en-US" altLang="en-US" sz="2400" dirty="0" smtClean="0"/>
          </a:p>
          <a:p>
            <a:pPr>
              <a:buFontTx/>
              <a:buNone/>
            </a:pPr>
            <a:endParaRPr lang="en-US" altLang="en-US" sz="2400" dirty="0" smtClean="0"/>
          </a:p>
        </p:txBody>
      </p:sp>
      <p:pic>
        <p:nvPicPr>
          <p:cNvPr id="11267" name="Picture 6"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transba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506824" y="1504950"/>
            <a:ext cx="6553200" cy="762000"/>
          </a:xfrm>
          <a:prstGeom prst="rect">
            <a:avLst/>
          </a:prstGeom>
        </p:spPr>
        <p:txBody>
          <a:bodyPr/>
          <a:lstStyle/>
          <a:p>
            <a:pPr algn="ctr">
              <a:defRPr/>
            </a:pPr>
            <a:r>
              <a:rPr lang="en-US" sz="3200" b="1" dirty="0">
                <a:solidFill>
                  <a:schemeClr val="tx1"/>
                </a:solidFill>
              </a:rPr>
              <a:t>SBE PROGRAM OVERVIEW</a:t>
            </a:r>
          </a:p>
        </p:txBody>
      </p:sp>
      <p:pic>
        <p:nvPicPr>
          <p:cNvPr id="13318" name="Picture 9" descr="DGS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740150"/>
            <a:ext cx="2286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descr="FHWA-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325" y="3352800"/>
            <a:ext cx="15144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ity_and_county_of_san_francisco_seal.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96050" y="3357563"/>
            <a:ext cx="158115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33400" y="5029200"/>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altLang="en-US" sz="2800" b="1"/>
              <a:t>DBE</a:t>
            </a:r>
            <a:endParaRPr lang="en-US" altLang="en-US" sz="2800"/>
          </a:p>
        </p:txBody>
      </p:sp>
      <p:sp>
        <p:nvSpPr>
          <p:cNvPr id="11" name="TextBox 10"/>
          <p:cNvSpPr txBox="1">
            <a:spLocks noChangeArrowheads="1"/>
          </p:cNvSpPr>
          <p:nvPr/>
        </p:nvSpPr>
        <p:spPr bwMode="auto">
          <a:xfrm>
            <a:off x="3581400" y="5029200"/>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altLang="en-US" sz="2800" b="1"/>
              <a:t>SBE</a:t>
            </a:r>
            <a:endParaRPr lang="en-US" altLang="en-US" sz="2800"/>
          </a:p>
        </p:txBody>
      </p:sp>
      <p:sp>
        <p:nvSpPr>
          <p:cNvPr id="12" name="TextBox 11"/>
          <p:cNvSpPr txBox="1">
            <a:spLocks noChangeArrowheads="1"/>
          </p:cNvSpPr>
          <p:nvPr/>
        </p:nvSpPr>
        <p:spPr bwMode="auto">
          <a:xfrm>
            <a:off x="6400800" y="5029200"/>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altLang="en-US" sz="2800" b="1"/>
              <a:t>LBE</a:t>
            </a:r>
            <a:endParaRPr lang="en-US" altLang="en-US" sz="2800"/>
          </a:p>
        </p:txBody>
      </p:sp>
      <p:sp>
        <p:nvSpPr>
          <p:cNvPr id="14" name="Rectangle 13"/>
          <p:cNvSpPr/>
          <p:nvPr/>
        </p:nvSpPr>
        <p:spPr>
          <a:xfrm>
            <a:off x="2514600" y="341293"/>
            <a:ext cx="6400800" cy="954107"/>
          </a:xfrm>
          <a:prstGeom prst="rect">
            <a:avLst/>
          </a:prstGeom>
        </p:spPr>
        <p:txBody>
          <a:bodyPr wrap="square">
            <a:spAutoFit/>
          </a:bodyPr>
          <a:lstStyle/>
          <a:p>
            <a:pPr algn="ctr" eaLnBrk="0" hangingPunct="0">
              <a:defRPr/>
            </a:pPr>
            <a:r>
              <a:rPr lang="en-US" sz="3600" b="1" kern="0" dirty="0">
                <a:solidFill>
                  <a:srgbClr val="FF9933"/>
                </a:solidFill>
              </a:rPr>
              <a:t>Transbay Transit Center</a:t>
            </a:r>
            <a:r>
              <a:rPr lang="en-US" sz="7200" b="1" kern="0" dirty="0">
                <a:solidFill>
                  <a:srgbClr val="FF9933"/>
                </a:solidFill>
              </a:rPr>
              <a:t/>
            </a:r>
            <a:br>
              <a:rPr lang="en-US" sz="7200" b="1" kern="0" dirty="0">
                <a:solidFill>
                  <a:srgbClr val="FF9933"/>
                </a:solidFil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spTree>
    <p:extLst>
      <p:ext uri="{BB962C8B-B14F-4D97-AF65-F5344CB8AC3E}">
        <p14:creationId xmlns:p14="http://schemas.microsoft.com/office/powerpoint/2010/main" val="2934126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fade">
                                      <p:cBhvr>
                                        <p:cTn id="7" dur="2000"/>
                                        <p:tgtEl>
                                          <p:spTgt spid="133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318"/>
                                        </p:tgtEl>
                                        <p:attrNameLst>
                                          <p:attrName>style.visibility</p:attrName>
                                        </p:attrNameLst>
                                      </p:cBhvr>
                                      <p:to>
                                        <p:strVal val="visible"/>
                                      </p:to>
                                    </p:set>
                                    <p:animEffect transition="in" filter="fade">
                                      <p:cBhvr>
                                        <p:cTn id="14" dur="2000"/>
                                        <p:tgtEl>
                                          <p:spTgt spid="133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par>
                          <p:cTn id="18" fill="hold" nodeType="afterGroup">
                            <p:stCondLst>
                              <p:cond delay="40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descr="Flag.jpg"/>
          <p:cNvPicPr>
            <a:picLocks noChangeAspect="1"/>
          </p:cNvPicPr>
          <p:nvPr/>
        </p:nvPicPr>
        <p:blipFill>
          <a:blip r:embed="rId3">
            <a:lum bright="80000"/>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Content Placeholder 2"/>
          <p:cNvSpPr>
            <a:spLocks noGrp="1"/>
          </p:cNvSpPr>
          <p:nvPr>
            <p:ph idx="1"/>
          </p:nvPr>
        </p:nvSpPr>
        <p:spPr>
          <a:xfrm>
            <a:off x="623888" y="1752600"/>
            <a:ext cx="8686800" cy="606321"/>
          </a:xfrm>
        </p:spPr>
        <p:txBody>
          <a:bodyPr/>
          <a:lstStyle/>
          <a:p>
            <a:pPr>
              <a:buFontTx/>
              <a:buNone/>
            </a:pPr>
            <a:r>
              <a:rPr lang="en-US" altLang="en-US" sz="2800" b="1" dirty="0" smtClean="0"/>
              <a:t>Veteran Business &amp; Workforce Participation</a:t>
            </a:r>
            <a:endParaRPr lang="en-US" altLang="en-US" sz="2400" dirty="0" smtClean="0"/>
          </a:p>
          <a:p>
            <a:pPr>
              <a:buFontTx/>
              <a:buNone/>
            </a:pPr>
            <a:endParaRPr lang="en-US" altLang="en-US" sz="2400" dirty="0" smtClean="0"/>
          </a:p>
        </p:txBody>
      </p:sp>
      <p:pic>
        <p:nvPicPr>
          <p:cNvPr id="12292" name="Picture 6" descr="B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transba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ic 3.jpg"/>
          <p:cNvPicPr>
            <a:picLocks noChangeAspect="1"/>
          </p:cNvPicPr>
          <p:nvPr/>
        </p:nvPicPr>
        <p:blipFill>
          <a:blip r:embed="rId6"/>
          <a:stretch>
            <a:fillRect/>
          </a:stretch>
        </p:blipFill>
        <p:spPr>
          <a:xfrm>
            <a:off x="457200" y="2866036"/>
            <a:ext cx="2744788" cy="1830388"/>
          </a:xfrm>
          <a:prstGeom prst="rect">
            <a:avLst/>
          </a:prstGeom>
          <a:ln>
            <a:noFill/>
          </a:ln>
          <a:effectLst>
            <a:outerShdw blurRad="292100" dist="139700" dir="2700000" algn="tl" rotWithShape="0">
              <a:srgbClr val="333333">
                <a:alpha val="65000"/>
              </a:srgbClr>
            </a:outerShdw>
          </a:effectLst>
        </p:spPr>
      </p:pic>
      <p:pic>
        <p:nvPicPr>
          <p:cNvPr id="17" name="Picture 16" descr="Untitled-1.jpg"/>
          <p:cNvPicPr>
            <a:picLocks noChangeAspect="1"/>
          </p:cNvPicPr>
          <p:nvPr/>
        </p:nvPicPr>
        <p:blipFill>
          <a:blip r:embed="rId7"/>
          <a:stretch>
            <a:fillRect/>
          </a:stretch>
        </p:blipFill>
        <p:spPr>
          <a:xfrm>
            <a:off x="4800600" y="2408836"/>
            <a:ext cx="3028950" cy="2065338"/>
          </a:xfrm>
          <a:prstGeom prst="rect">
            <a:avLst/>
          </a:prstGeom>
          <a:ln>
            <a:noFill/>
          </a:ln>
          <a:effectLst>
            <a:outerShdw blurRad="292100" dist="139700" dir="2700000" algn="tl" rotWithShape="0">
              <a:srgbClr val="333333">
                <a:alpha val="65000"/>
              </a:srgbClr>
            </a:outerShdw>
          </a:effectLst>
        </p:spPr>
      </p:pic>
      <p:pic>
        <p:nvPicPr>
          <p:cNvPr id="18" name="Picture 17" descr="Pic 4.jpg"/>
          <p:cNvPicPr>
            <a:picLocks noChangeAspect="1"/>
          </p:cNvPicPr>
          <p:nvPr/>
        </p:nvPicPr>
        <p:blipFill>
          <a:blip r:embed="rId8"/>
          <a:stretch>
            <a:fillRect/>
          </a:stretch>
        </p:blipFill>
        <p:spPr>
          <a:xfrm>
            <a:off x="6934200" y="4009036"/>
            <a:ext cx="1843088" cy="2514600"/>
          </a:xfrm>
          <a:prstGeom prst="rect">
            <a:avLst/>
          </a:prstGeom>
          <a:ln>
            <a:noFill/>
          </a:ln>
          <a:effectLst>
            <a:outerShdw blurRad="292100" dist="139700" dir="2700000" algn="tl" rotWithShape="0">
              <a:srgbClr val="333333">
                <a:alpha val="65000"/>
              </a:srgbClr>
            </a:outerShdw>
          </a:effectLst>
        </p:spPr>
      </p:pic>
      <p:pic>
        <p:nvPicPr>
          <p:cNvPr id="16" name="Picture 15" descr="Pic 2.jpg"/>
          <p:cNvPicPr>
            <a:picLocks noChangeAspect="1"/>
          </p:cNvPicPr>
          <p:nvPr/>
        </p:nvPicPr>
        <p:blipFill>
          <a:blip r:embed="rId9"/>
          <a:stretch>
            <a:fillRect/>
          </a:stretch>
        </p:blipFill>
        <p:spPr>
          <a:xfrm>
            <a:off x="2590800" y="3856636"/>
            <a:ext cx="2743200" cy="20574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2514600" y="341293"/>
            <a:ext cx="6400800" cy="954107"/>
          </a:xfrm>
          <a:prstGeom prst="rect">
            <a:avLst/>
          </a:prstGeom>
        </p:spPr>
        <p:txBody>
          <a:bodyPr wrap="square">
            <a:spAutoFit/>
          </a:bodyPr>
          <a:lstStyle/>
          <a:p>
            <a:pPr algn="ctr" eaLnBrk="0" hangingPunct="0">
              <a:defRPr/>
            </a:pPr>
            <a:r>
              <a:rPr lang="en-US" sz="3600" b="1" kern="0" dirty="0">
                <a:solidFill>
                  <a:srgbClr val="FF9933"/>
                </a:solidFill>
              </a:rPr>
              <a:t>Transbay Transit Center</a:t>
            </a:r>
            <a:r>
              <a:rPr lang="en-US" sz="7200" b="1" kern="0" dirty="0">
                <a:solidFill>
                  <a:srgbClr val="FF9933"/>
                </a:solidFill>
              </a:rPr>
              <a:t/>
            </a:r>
            <a:br>
              <a:rPr lang="en-US" sz="7200" b="1" kern="0" dirty="0">
                <a:solidFill>
                  <a:srgbClr val="FF9933"/>
                </a:solidFil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spTree>
    <p:extLst>
      <p:ext uri="{BB962C8B-B14F-4D97-AF65-F5344CB8AC3E}">
        <p14:creationId xmlns:p14="http://schemas.microsoft.com/office/powerpoint/2010/main" val="1421779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14800" y="2438400"/>
            <a:ext cx="4876800" cy="3170099"/>
          </a:xfrm>
          <a:prstGeom prst="rect">
            <a:avLst/>
          </a:prstGeom>
          <a:noFill/>
        </p:spPr>
        <p:txBody>
          <a:bodyPr>
            <a:spAutoFit/>
          </a:bodyPr>
          <a:lstStyle/>
          <a:p>
            <a:pPr algn="ctr">
              <a:defRPr/>
            </a:pPr>
            <a:r>
              <a:rPr lang="en-US" sz="20000" b="1" dirty="0">
                <a:solidFill>
                  <a:srgbClr val="FF9933">
                    <a:alpha val="12000"/>
                  </a:srgbClr>
                </a:solidFill>
                <a:latin typeface="Andalus" pitchFamily="18" charset="-78"/>
                <a:cs typeface="Andalus" pitchFamily="18" charset="-78"/>
              </a:rPr>
              <a:t>17%</a:t>
            </a:r>
            <a:endParaRPr lang="en-US" sz="20000" dirty="0">
              <a:solidFill>
                <a:srgbClr val="FF9933">
                  <a:alpha val="12000"/>
                </a:srgbClr>
              </a:solidFill>
              <a:latin typeface="Andalus" pitchFamily="18" charset="-78"/>
              <a:cs typeface="Andalus" pitchFamily="18" charset="-78"/>
            </a:endParaRPr>
          </a:p>
        </p:txBody>
      </p:sp>
      <p:sp>
        <p:nvSpPr>
          <p:cNvPr id="11266" name="Content Placeholder 2"/>
          <p:cNvSpPr>
            <a:spLocks noGrp="1"/>
          </p:cNvSpPr>
          <p:nvPr>
            <p:ph idx="1"/>
          </p:nvPr>
        </p:nvSpPr>
        <p:spPr>
          <a:xfrm>
            <a:off x="685800" y="1752600"/>
            <a:ext cx="8229600" cy="1676400"/>
          </a:xfrm>
        </p:spPr>
        <p:txBody>
          <a:bodyPr/>
          <a:lstStyle/>
          <a:p>
            <a:pPr>
              <a:buFontTx/>
              <a:buNone/>
              <a:defRPr/>
            </a:pPr>
            <a:r>
              <a:rPr lang="en-US" sz="2800" b="1" dirty="0" smtClean="0"/>
              <a:t>Overall SBE  Project Participation Goal:  17%</a:t>
            </a:r>
          </a:p>
          <a:p>
            <a:pPr>
              <a:buFontTx/>
              <a:buNone/>
              <a:defRPr/>
            </a:pPr>
            <a:endParaRPr lang="en-US" sz="2400" dirty="0" smtClean="0"/>
          </a:p>
          <a:p>
            <a:pPr>
              <a:defRPr/>
            </a:pPr>
            <a:r>
              <a:rPr lang="en-US" sz="2400" dirty="0" smtClean="0"/>
              <a:t>143 SBEs to date</a:t>
            </a:r>
          </a:p>
        </p:txBody>
      </p:sp>
      <p:pic>
        <p:nvPicPr>
          <p:cNvPr id="13316" name="Picture 4"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descr="transba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IMG3521.JPG"/>
          <p:cNvPicPr>
            <a:picLocks noChangeAspect="1"/>
          </p:cNvPicPr>
          <p:nvPr/>
        </p:nvPicPr>
        <p:blipFill>
          <a:blip r:embed="rId5"/>
          <a:stretch>
            <a:fillRect/>
          </a:stretch>
        </p:blipFill>
        <p:spPr>
          <a:xfrm>
            <a:off x="914400" y="4114800"/>
            <a:ext cx="1828800" cy="1371600"/>
          </a:xfrm>
          <a:prstGeom prst="rect">
            <a:avLst/>
          </a:prstGeom>
          <a:ln>
            <a:noFill/>
          </a:ln>
          <a:effectLst>
            <a:outerShdw blurRad="292100" dist="139700" dir="2700000" algn="tl" rotWithShape="0">
              <a:srgbClr val="333333">
                <a:alpha val="65000"/>
              </a:srgbClr>
            </a:outerShdw>
          </a:effectLst>
        </p:spPr>
      </p:pic>
      <p:pic>
        <p:nvPicPr>
          <p:cNvPr id="12" name="Picture 11" descr="IMG_0004.JPG"/>
          <p:cNvPicPr>
            <a:picLocks noChangeAspect="1"/>
          </p:cNvPicPr>
          <p:nvPr/>
        </p:nvPicPr>
        <p:blipFill>
          <a:blip r:embed="rId6"/>
          <a:stretch>
            <a:fillRect/>
          </a:stretch>
        </p:blipFill>
        <p:spPr>
          <a:xfrm>
            <a:off x="3810000" y="4114800"/>
            <a:ext cx="1828800" cy="1371600"/>
          </a:xfrm>
          <a:prstGeom prst="rect">
            <a:avLst/>
          </a:prstGeom>
          <a:ln>
            <a:noFill/>
          </a:ln>
          <a:effectLst>
            <a:outerShdw blurRad="292100" dist="139700" dir="2700000" algn="tl" rotWithShape="0">
              <a:srgbClr val="333333">
                <a:alpha val="65000"/>
              </a:srgbClr>
            </a:outerShdw>
          </a:effectLst>
        </p:spPr>
      </p:pic>
      <p:pic>
        <p:nvPicPr>
          <p:cNvPr id="13" name="Picture 12" descr="N11 placement (2).JPG"/>
          <p:cNvPicPr>
            <a:picLocks noChangeAspect="1"/>
          </p:cNvPicPr>
          <p:nvPr/>
        </p:nvPicPr>
        <p:blipFill>
          <a:blip r:embed="rId7"/>
          <a:stretch>
            <a:fillRect/>
          </a:stretch>
        </p:blipFill>
        <p:spPr>
          <a:xfrm>
            <a:off x="6553200" y="4114800"/>
            <a:ext cx="1803400" cy="135255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2514600" y="341293"/>
            <a:ext cx="6400800" cy="954107"/>
          </a:xfrm>
          <a:prstGeom prst="rect">
            <a:avLst/>
          </a:prstGeom>
        </p:spPr>
        <p:txBody>
          <a:bodyPr wrap="square">
            <a:spAutoFit/>
          </a:bodyPr>
          <a:lstStyle/>
          <a:p>
            <a:pPr algn="ctr" eaLnBrk="0" hangingPunct="0">
              <a:defRPr/>
            </a:pPr>
            <a:r>
              <a:rPr lang="en-US" sz="3600" b="1" kern="0" dirty="0">
                <a:solidFill>
                  <a:srgbClr val="FF9933"/>
                </a:solidFill>
              </a:rPr>
              <a:t>Transbay Transit Center</a:t>
            </a:r>
            <a:r>
              <a:rPr lang="en-US" sz="7200" b="1" kern="0" dirty="0">
                <a:solidFill>
                  <a:srgbClr val="FF9933"/>
                </a:solidFill>
              </a:rPr>
              <a:t/>
            </a:r>
            <a:br>
              <a:rPr lang="en-US" sz="7200" b="1" kern="0" dirty="0">
                <a:solidFill>
                  <a:srgbClr val="FF9933"/>
                </a:solidFil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spTree>
    <p:extLst>
      <p:ext uri="{BB962C8B-B14F-4D97-AF65-F5344CB8AC3E}">
        <p14:creationId xmlns:p14="http://schemas.microsoft.com/office/powerpoint/2010/main" val="16419563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381000" y="2667000"/>
            <a:ext cx="8686800" cy="2590800"/>
          </a:xfrm>
        </p:spPr>
        <p:txBody>
          <a:bodyPr/>
          <a:lstStyle/>
          <a:p>
            <a:pPr>
              <a:buFontTx/>
              <a:buNone/>
              <a:defRPr/>
            </a:pPr>
            <a:r>
              <a:rPr lang="en-US" sz="2400" b="1" dirty="0" smtClean="0"/>
              <a:t>20% SBE Participation Goal for this Package</a:t>
            </a:r>
          </a:p>
          <a:p>
            <a:pPr>
              <a:buFontTx/>
              <a:buNone/>
              <a:defRPr/>
            </a:pPr>
            <a:endParaRPr lang="en-US" sz="1400" b="1" dirty="0" smtClean="0"/>
          </a:p>
          <a:p>
            <a:pPr>
              <a:buFontTx/>
              <a:buNone/>
              <a:defRPr/>
            </a:pPr>
            <a:r>
              <a:rPr lang="en-US" sz="2400" b="1" dirty="0" smtClean="0"/>
              <a:t>Focus on “Trade Package Specific Information” </a:t>
            </a:r>
            <a:endParaRPr lang="en-US" sz="2400" dirty="0" smtClean="0"/>
          </a:p>
          <a:p>
            <a:pPr>
              <a:defRPr/>
            </a:pPr>
            <a:r>
              <a:rPr lang="en-US" sz="2400" dirty="0" smtClean="0"/>
              <a:t>Certifications: SBE/DBE/LBE</a:t>
            </a:r>
          </a:p>
          <a:p>
            <a:pPr>
              <a:defRPr/>
            </a:pPr>
            <a:r>
              <a:rPr lang="en-US" sz="2400" dirty="0" smtClean="0"/>
              <a:t>Certification: Assistance Provided By Program</a:t>
            </a:r>
          </a:p>
          <a:p>
            <a:pPr>
              <a:defRPr/>
            </a:pPr>
            <a:r>
              <a:rPr lang="en-US" sz="2400" dirty="0" smtClean="0"/>
              <a:t>Compliance: Commercially Useful Function Guidelines</a:t>
            </a:r>
          </a:p>
        </p:txBody>
      </p:sp>
      <p:pic>
        <p:nvPicPr>
          <p:cNvPr id="14339" name="Picture 4"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transba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371600" y="1615350"/>
            <a:ext cx="6553200" cy="533400"/>
          </a:xfrm>
          <a:prstGeom prst="rect">
            <a:avLst/>
          </a:prstGeom>
        </p:spPr>
        <p:txBody>
          <a:bodyPr/>
          <a:lstStyle/>
          <a:p>
            <a:pPr algn="ctr" eaLnBrk="0" hangingPunct="0">
              <a:defRPr/>
            </a:pPr>
            <a:r>
              <a:rPr lang="en-US" sz="2400" b="1" dirty="0" smtClean="0">
                <a:solidFill>
                  <a:schemeClr val="tx1"/>
                </a:solidFill>
                <a:latin typeface="+mn-lt"/>
                <a:cs typeface="+mn-cs"/>
              </a:rPr>
              <a:t>Participation Goal</a:t>
            </a:r>
            <a:endParaRPr lang="en-US" sz="2000" b="1" kern="0" dirty="0">
              <a:solidFill>
                <a:schemeClr val="tx1">
                  <a:lumMod val="20000"/>
                  <a:lumOff val="80000"/>
                </a:schemeClr>
              </a:solidFill>
              <a:latin typeface="+mj-lt"/>
              <a:ea typeface="+mj-ea"/>
              <a:cs typeface="+mj-cs"/>
            </a:endParaRPr>
          </a:p>
        </p:txBody>
      </p:sp>
      <p:sp>
        <p:nvSpPr>
          <p:cNvPr id="9" name="TextBox 8"/>
          <p:cNvSpPr txBox="1"/>
          <p:nvPr/>
        </p:nvSpPr>
        <p:spPr>
          <a:xfrm>
            <a:off x="3505200" y="2286000"/>
            <a:ext cx="5334000" cy="3170099"/>
          </a:xfrm>
          <a:prstGeom prst="rect">
            <a:avLst/>
          </a:prstGeom>
          <a:noFill/>
        </p:spPr>
        <p:txBody>
          <a:bodyPr wrap="square">
            <a:spAutoFit/>
          </a:bodyPr>
          <a:lstStyle/>
          <a:p>
            <a:pPr algn="ctr">
              <a:defRPr/>
            </a:pPr>
            <a:r>
              <a:rPr lang="en-US" sz="20000" b="1" dirty="0" smtClean="0">
                <a:solidFill>
                  <a:srgbClr val="FF9933">
                    <a:alpha val="12000"/>
                  </a:srgbClr>
                </a:solidFill>
                <a:latin typeface="Andalus" pitchFamily="18" charset="-78"/>
                <a:cs typeface="Andalus" pitchFamily="18" charset="-78"/>
              </a:rPr>
              <a:t>20%</a:t>
            </a:r>
            <a:endParaRPr lang="en-US" sz="20000" dirty="0">
              <a:solidFill>
                <a:srgbClr val="FF9933">
                  <a:alpha val="12000"/>
                </a:srgbClr>
              </a:solidFill>
              <a:latin typeface="Andalus" pitchFamily="18" charset="-78"/>
              <a:cs typeface="Andalus" pitchFamily="18" charset="-78"/>
            </a:endParaRPr>
          </a:p>
        </p:txBody>
      </p:sp>
      <p:sp>
        <p:nvSpPr>
          <p:cNvPr id="8" name="Rectangle 7"/>
          <p:cNvSpPr/>
          <p:nvPr/>
        </p:nvSpPr>
        <p:spPr>
          <a:xfrm>
            <a:off x="2514600" y="341293"/>
            <a:ext cx="6400800" cy="954107"/>
          </a:xfrm>
          <a:prstGeom prst="rect">
            <a:avLst/>
          </a:prstGeom>
        </p:spPr>
        <p:txBody>
          <a:bodyPr wrap="square">
            <a:spAutoFit/>
          </a:bodyPr>
          <a:lstStyle/>
          <a:p>
            <a:pPr algn="ctr" eaLnBrk="0" hangingPunct="0">
              <a:defRPr/>
            </a:pPr>
            <a:r>
              <a:rPr lang="en-US" sz="3600" b="1" kern="0" dirty="0">
                <a:solidFill>
                  <a:srgbClr val="FF9933"/>
                </a:solidFill>
              </a:rPr>
              <a:t>Transbay Transit Center</a:t>
            </a:r>
            <a:r>
              <a:rPr lang="en-US" sz="7200" b="1" kern="0" dirty="0">
                <a:solidFill>
                  <a:srgbClr val="FF9933"/>
                </a:solidFill>
              </a:rPr>
              <a:t/>
            </a:r>
            <a:br>
              <a:rPr lang="en-US" sz="7200" b="1" kern="0" dirty="0">
                <a:solidFill>
                  <a:srgbClr val="FF9933"/>
                </a:solidFil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spTree>
    <p:extLst>
      <p:ext uri="{BB962C8B-B14F-4D97-AF65-F5344CB8AC3E}">
        <p14:creationId xmlns:p14="http://schemas.microsoft.com/office/powerpoint/2010/main" val="27398465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transba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581400" y="2286000"/>
            <a:ext cx="4876800" cy="3170099"/>
          </a:xfrm>
          <a:prstGeom prst="rect">
            <a:avLst/>
          </a:prstGeom>
          <a:noFill/>
        </p:spPr>
        <p:txBody>
          <a:bodyPr>
            <a:spAutoFit/>
          </a:bodyPr>
          <a:lstStyle/>
          <a:p>
            <a:pPr algn="ctr">
              <a:defRPr/>
            </a:pPr>
            <a:r>
              <a:rPr lang="en-US" sz="20000" b="1" dirty="0">
                <a:solidFill>
                  <a:srgbClr val="FF9933">
                    <a:alpha val="12000"/>
                  </a:srgbClr>
                </a:solidFill>
                <a:latin typeface="Andalus" pitchFamily="18" charset="-78"/>
                <a:cs typeface="Andalus" pitchFamily="18" charset="-78"/>
              </a:rPr>
              <a:t>5</a:t>
            </a:r>
            <a:r>
              <a:rPr lang="en-US" sz="20000" b="1" dirty="0" smtClean="0">
                <a:solidFill>
                  <a:srgbClr val="FF9933">
                    <a:alpha val="12000"/>
                  </a:srgbClr>
                </a:solidFill>
                <a:latin typeface="Andalus" pitchFamily="18" charset="-78"/>
                <a:cs typeface="Andalus" pitchFamily="18" charset="-78"/>
              </a:rPr>
              <a:t>%</a:t>
            </a:r>
            <a:endParaRPr lang="en-US" sz="20000" dirty="0">
              <a:solidFill>
                <a:srgbClr val="FF9933">
                  <a:alpha val="12000"/>
                </a:srgbClr>
              </a:solidFill>
              <a:latin typeface="Andalus" pitchFamily="18" charset="-78"/>
              <a:cs typeface="Andalus" pitchFamily="18" charset="-78"/>
            </a:endParaRPr>
          </a:p>
        </p:txBody>
      </p:sp>
      <p:sp>
        <p:nvSpPr>
          <p:cNvPr id="8" name="Rectangle 7"/>
          <p:cNvSpPr/>
          <p:nvPr/>
        </p:nvSpPr>
        <p:spPr>
          <a:xfrm>
            <a:off x="2514600" y="341293"/>
            <a:ext cx="6400800" cy="954107"/>
          </a:xfrm>
          <a:prstGeom prst="rect">
            <a:avLst/>
          </a:prstGeom>
        </p:spPr>
        <p:txBody>
          <a:bodyPr wrap="square">
            <a:spAutoFit/>
          </a:bodyPr>
          <a:lstStyle/>
          <a:p>
            <a:pPr algn="ctr" eaLnBrk="0" hangingPunct="0">
              <a:defRPr/>
            </a:pPr>
            <a:r>
              <a:rPr lang="en-US" sz="3600" b="1" kern="0" dirty="0">
                <a:solidFill>
                  <a:srgbClr val="FF9933"/>
                </a:solidFill>
              </a:rPr>
              <a:t>Transbay Transit Center</a:t>
            </a:r>
            <a:r>
              <a:rPr lang="en-US" sz="7200" b="1" kern="0" dirty="0">
                <a:solidFill>
                  <a:srgbClr val="FF9933"/>
                </a:solidFill>
              </a:rPr>
              <a:t/>
            </a:r>
            <a:br>
              <a:rPr lang="en-US" sz="7200" b="1" kern="0" dirty="0">
                <a:solidFill>
                  <a:srgbClr val="FF9933"/>
                </a:solidFil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64" y="1828800"/>
            <a:ext cx="7162872"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533400" y="1615350"/>
            <a:ext cx="7924800" cy="533400"/>
          </a:xfrm>
          <a:prstGeom prst="rect">
            <a:avLst/>
          </a:prstGeom>
        </p:spPr>
        <p:txBody>
          <a:bodyPr/>
          <a:lstStyle/>
          <a:p>
            <a:pPr algn="ctr" eaLnBrk="0" hangingPunct="0">
              <a:defRPr/>
            </a:pPr>
            <a:r>
              <a:rPr lang="en-US" sz="2400" b="1" dirty="0" smtClean="0">
                <a:solidFill>
                  <a:schemeClr val="tx1"/>
                </a:solidFill>
                <a:latin typeface="+mn-lt"/>
                <a:cs typeface="+mn-cs"/>
              </a:rPr>
              <a:t>E. Subcontractor List (SL) – Project Bidding Manual</a:t>
            </a:r>
            <a:endParaRPr lang="en-US" sz="2000" b="1" kern="0" dirty="0">
              <a:solidFill>
                <a:schemeClr val="tx1">
                  <a:lumMod val="20000"/>
                  <a:lumOff val="80000"/>
                </a:schemeClr>
              </a:solidFill>
              <a:latin typeface="+mj-lt"/>
              <a:ea typeface="+mj-ea"/>
              <a:cs typeface="+mj-cs"/>
            </a:endParaRPr>
          </a:p>
        </p:txBody>
      </p:sp>
    </p:spTree>
    <p:extLst>
      <p:ext uri="{BB962C8B-B14F-4D97-AF65-F5344CB8AC3E}">
        <p14:creationId xmlns:p14="http://schemas.microsoft.com/office/powerpoint/2010/main" val="21422572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B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descr="transba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581400" y="2286000"/>
            <a:ext cx="4876800" cy="3170099"/>
          </a:xfrm>
          <a:prstGeom prst="rect">
            <a:avLst/>
          </a:prstGeom>
          <a:noFill/>
        </p:spPr>
        <p:txBody>
          <a:bodyPr>
            <a:spAutoFit/>
          </a:bodyPr>
          <a:lstStyle/>
          <a:p>
            <a:pPr algn="ctr">
              <a:defRPr/>
            </a:pPr>
            <a:r>
              <a:rPr lang="en-US" sz="20000" b="1" dirty="0">
                <a:solidFill>
                  <a:srgbClr val="FF9933">
                    <a:alpha val="12000"/>
                  </a:srgbClr>
                </a:solidFill>
                <a:latin typeface="Andalus" pitchFamily="18" charset="-78"/>
                <a:cs typeface="Andalus" pitchFamily="18" charset="-78"/>
              </a:rPr>
              <a:t>5</a:t>
            </a:r>
            <a:r>
              <a:rPr lang="en-US" sz="20000" b="1" dirty="0" smtClean="0">
                <a:solidFill>
                  <a:srgbClr val="FF9933">
                    <a:alpha val="12000"/>
                  </a:srgbClr>
                </a:solidFill>
                <a:latin typeface="Andalus" pitchFamily="18" charset="-78"/>
                <a:cs typeface="Andalus" pitchFamily="18" charset="-78"/>
              </a:rPr>
              <a:t>%</a:t>
            </a:r>
            <a:endParaRPr lang="en-US" sz="20000" dirty="0">
              <a:solidFill>
                <a:srgbClr val="FF9933">
                  <a:alpha val="12000"/>
                </a:srgbClr>
              </a:solidFill>
              <a:latin typeface="Andalus" pitchFamily="18" charset="-78"/>
              <a:cs typeface="Andalus" pitchFamily="18" charset="-78"/>
            </a:endParaRPr>
          </a:p>
        </p:txBody>
      </p:sp>
      <p:sp>
        <p:nvSpPr>
          <p:cNvPr id="8" name="Rectangle 7"/>
          <p:cNvSpPr/>
          <p:nvPr/>
        </p:nvSpPr>
        <p:spPr>
          <a:xfrm>
            <a:off x="2514600" y="341293"/>
            <a:ext cx="6400800" cy="954107"/>
          </a:xfrm>
          <a:prstGeom prst="rect">
            <a:avLst/>
          </a:prstGeom>
        </p:spPr>
        <p:txBody>
          <a:bodyPr wrap="square">
            <a:spAutoFit/>
          </a:bodyPr>
          <a:lstStyle/>
          <a:p>
            <a:pPr algn="ctr" eaLnBrk="0" hangingPunct="0">
              <a:defRPr/>
            </a:pPr>
            <a:r>
              <a:rPr lang="en-US" sz="3600" b="1" kern="0" dirty="0">
                <a:solidFill>
                  <a:srgbClr val="FF9933"/>
                </a:solidFill>
              </a:rPr>
              <a:t>Transbay Transit Center</a:t>
            </a:r>
            <a:r>
              <a:rPr lang="en-US" sz="7200" b="1" kern="0" dirty="0">
                <a:solidFill>
                  <a:srgbClr val="FF9933"/>
                </a:solidFill>
              </a:rPr>
              <a:t/>
            </a:r>
            <a:br>
              <a:rPr lang="en-US" sz="7200" b="1" kern="0" dirty="0">
                <a:solidFill>
                  <a:srgbClr val="FF9933"/>
                </a:solidFill>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786" y="2110562"/>
            <a:ext cx="9377572"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533400" y="1615350"/>
            <a:ext cx="7924800" cy="533400"/>
          </a:xfrm>
          <a:prstGeom prst="rect">
            <a:avLst/>
          </a:prstGeom>
        </p:spPr>
        <p:txBody>
          <a:bodyPr/>
          <a:lstStyle/>
          <a:p>
            <a:pPr algn="ctr" eaLnBrk="0" hangingPunct="0">
              <a:defRPr/>
            </a:pPr>
            <a:r>
              <a:rPr lang="en-US" sz="2400" b="1" dirty="0" smtClean="0">
                <a:solidFill>
                  <a:schemeClr val="tx1"/>
                </a:solidFill>
                <a:latin typeface="+mn-lt"/>
                <a:cs typeface="+mn-cs"/>
              </a:rPr>
              <a:t>Bidder/Proposer Information Request From </a:t>
            </a:r>
            <a:r>
              <a:rPr lang="en-US" sz="1400" b="1" dirty="0" smtClean="0">
                <a:solidFill>
                  <a:schemeClr val="tx1"/>
                </a:solidFill>
                <a:latin typeface="+mn-lt"/>
                <a:cs typeface="+mn-cs"/>
              </a:rPr>
              <a:t>00 08 21/AT3-B</a:t>
            </a:r>
            <a:endParaRPr lang="en-US" sz="1200" b="1" kern="0" dirty="0">
              <a:solidFill>
                <a:schemeClr val="tx1">
                  <a:lumMod val="20000"/>
                  <a:lumOff val="80000"/>
                </a:schemeClr>
              </a:solidFill>
              <a:latin typeface="+mj-lt"/>
              <a:ea typeface="+mj-ea"/>
              <a:cs typeface="+mj-cs"/>
            </a:endParaRPr>
          </a:p>
        </p:txBody>
      </p:sp>
    </p:spTree>
    <p:extLst>
      <p:ext uri="{BB962C8B-B14F-4D97-AF65-F5344CB8AC3E}">
        <p14:creationId xmlns:p14="http://schemas.microsoft.com/office/powerpoint/2010/main" val="2235408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Ba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transba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1000"/>
            <a:ext cx="19192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788444" y="304800"/>
            <a:ext cx="5638800" cy="1066800"/>
          </a:xfrm>
          <a:prstGeom prst="rect">
            <a:avLst/>
          </a:prstGeom>
        </p:spPr>
        <p:txBody>
          <a:bodyPr/>
          <a:lstStyle/>
          <a:p>
            <a:pPr algn="ctr" eaLnBrk="0" hangingPunct="0">
              <a:defRPr/>
            </a:pPr>
            <a:r>
              <a:rPr lang="en-US" sz="3600" b="1" kern="0" dirty="0">
                <a:solidFill>
                  <a:srgbClr val="FF9933"/>
                </a:solidFill>
                <a:latin typeface="+mj-lt"/>
                <a:ea typeface="+mj-ea"/>
                <a:cs typeface="+mj-cs"/>
              </a:rPr>
              <a:t>Transbay Transit Center</a:t>
            </a:r>
            <a:br>
              <a:rPr lang="en-US" sz="3600" b="1" kern="0" dirty="0">
                <a:solidFill>
                  <a:srgbClr val="FF9933"/>
                </a:solidFill>
                <a:latin typeface="+mj-lt"/>
                <a:ea typeface="+mj-ea"/>
                <a:cs typeface="+mj-cs"/>
              </a:rPr>
            </a:br>
            <a:r>
              <a:rPr lang="en-US" sz="2000" b="1" kern="0" dirty="0" smtClean="0">
                <a:solidFill>
                  <a:srgbClr val="FFFFFF"/>
                </a:solidFill>
                <a:latin typeface="Arial"/>
                <a:cs typeface="Arial"/>
              </a:rPr>
              <a:t>TG16.1 Drywall/Framing</a:t>
            </a:r>
            <a:endParaRPr lang="en-US" sz="2000" b="1" kern="0" dirty="0">
              <a:solidFill>
                <a:srgbClr val="FFFFFF"/>
              </a:solidFill>
              <a:latin typeface="Arial"/>
              <a:cs typeface="Aria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a:p>
            <a:pPr algn="ctr" eaLnBrk="0" hangingPunct="0">
              <a:defRPr/>
            </a:pPr>
            <a:endParaRPr lang="en-US" sz="2000" b="1" kern="0" dirty="0">
              <a:solidFill>
                <a:schemeClr val="bg1"/>
              </a:solidFill>
            </a:endParaRPr>
          </a:p>
        </p:txBody>
      </p:sp>
      <p:sp>
        <p:nvSpPr>
          <p:cNvPr id="26629" name="TextBox 6"/>
          <p:cNvSpPr txBox="1">
            <a:spLocks noChangeArrowheads="1"/>
          </p:cNvSpPr>
          <p:nvPr/>
        </p:nvSpPr>
        <p:spPr bwMode="auto">
          <a:xfrm>
            <a:off x="457200" y="2438400"/>
            <a:ext cx="82296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800">
                <a:solidFill>
                  <a:srgbClr val="000000"/>
                </a:solidFill>
                <a:latin typeface="Arial" panose="020B0604020202020204" pitchFamily="34" charset="0"/>
                <a:cs typeface="Arial" panose="020B0604020202020204" pitchFamily="34" charset="0"/>
              </a:defRPr>
            </a:lvl1pPr>
            <a:lvl2pPr marL="742950" indent="-285750" eaLnBrk="0" hangingPunct="0">
              <a:defRPr sz="4800">
                <a:solidFill>
                  <a:srgbClr val="000000"/>
                </a:solidFill>
                <a:latin typeface="Arial" panose="020B0604020202020204" pitchFamily="34" charset="0"/>
                <a:cs typeface="Arial" panose="020B0604020202020204" pitchFamily="34" charset="0"/>
              </a:defRPr>
            </a:lvl2pPr>
            <a:lvl3pPr marL="1143000" indent="-228600" eaLnBrk="0" hangingPunct="0">
              <a:defRPr sz="4800">
                <a:solidFill>
                  <a:srgbClr val="000000"/>
                </a:solidFill>
                <a:latin typeface="Arial" panose="020B0604020202020204" pitchFamily="34" charset="0"/>
                <a:cs typeface="Arial" panose="020B0604020202020204" pitchFamily="34" charset="0"/>
              </a:defRPr>
            </a:lvl3pPr>
            <a:lvl4pPr marL="1600200" indent="-228600" eaLnBrk="0" hangingPunct="0">
              <a:defRPr sz="4800">
                <a:solidFill>
                  <a:srgbClr val="000000"/>
                </a:solidFill>
                <a:latin typeface="Arial" panose="020B0604020202020204" pitchFamily="34" charset="0"/>
                <a:cs typeface="Arial" panose="020B0604020202020204" pitchFamily="34" charset="0"/>
              </a:defRPr>
            </a:lvl4pPr>
            <a:lvl5pPr marL="2057400" indent="-228600" eaLnBrk="0" hangingPunct="0">
              <a:defRPr sz="48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800">
                <a:solidFill>
                  <a:srgbClr val="000000"/>
                </a:solidFill>
                <a:latin typeface="Arial" panose="020B0604020202020204" pitchFamily="34" charset="0"/>
                <a:cs typeface="Arial" panose="020B0604020202020204" pitchFamily="34" charset="0"/>
              </a:defRPr>
            </a:lvl9pPr>
          </a:lstStyle>
          <a:p>
            <a:pPr algn="ctr" eaLnBrk="1" hangingPunct="1"/>
            <a:r>
              <a:rPr lang="en-US" sz="3200" b="1" dirty="0">
                <a:solidFill>
                  <a:schemeClr val="tx1"/>
                </a:solidFill>
              </a:rPr>
              <a:t>Remember to sign all forms!!</a:t>
            </a:r>
          </a:p>
          <a:p>
            <a:pPr algn="ctr" eaLnBrk="1" hangingPunct="1"/>
            <a:endParaRPr lang="en-US" sz="3200" b="1" dirty="0">
              <a:solidFill>
                <a:schemeClr val="tx1"/>
              </a:solidFill>
            </a:endParaRPr>
          </a:p>
          <a:p>
            <a:pPr algn="ctr" eaLnBrk="1" hangingPunct="1"/>
            <a:r>
              <a:rPr lang="en-US" sz="3200" b="1" dirty="0">
                <a:solidFill>
                  <a:schemeClr val="tx1"/>
                </a:solidFill>
              </a:rPr>
              <a:t>Questions?</a:t>
            </a:r>
          </a:p>
          <a:p>
            <a:pPr algn="ctr" eaLnBrk="1" hangingPunct="1"/>
            <a:endParaRPr lang="en-US" sz="3200" b="1" dirty="0">
              <a:solidFill>
                <a:schemeClr val="tx1"/>
              </a:solidFill>
            </a:endParaRPr>
          </a:p>
          <a:p>
            <a:pPr eaLnBrk="1" hangingPunct="1"/>
            <a:r>
              <a:rPr lang="en-US" sz="3200" b="1" dirty="0" smtClean="0">
                <a:solidFill>
                  <a:schemeClr val="tx1"/>
                </a:solidFill>
              </a:rPr>
              <a:t>                          Thank </a:t>
            </a:r>
            <a:r>
              <a:rPr lang="en-US" sz="3200" b="1" dirty="0">
                <a:solidFill>
                  <a:schemeClr val="tx1"/>
                </a:solidFill>
              </a:rPr>
              <a:t>You!</a:t>
            </a:r>
          </a:p>
          <a:p>
            <a:pPr eaLnBrk="1" hangingPunct="1"/>
            <a:endParaRPr lang="en-US" dirty="0"/>
          </a:p>
        </p:txBody>
      </p:sp>
    </p:spTree>
    <p:extLst>
      <p:ext uri="{BB962C8B-B14F-4D97-AF65-F5344CB8AC3E}">
        <p14:creationId xmlns:p14="http://schemas.microsoft.com/office/powerpoint/2010/main" val="932746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a:spcBef>
                <a:spcPct val="50000"/>
              </a:spcBef>
              <a:buClr>
                <a:srgbClr val="FF9900"/>
              </a:buClr>
              <a:defRPr/>
            </a:pPr>
            <a:r>
              <a:rPr lang="en-US" sz="1400" kern="0" dirty="0" smtClean="0">
                <a:solidFill>
                  <a:srgbClr val="FFFFFF"/>
                </a:solidFill>
                <a:latin typeface="Arial"/>
                <a:cs typeface="+mn-cs"/>
              </a:rPr>
              <a:t>NATOMA STREET VIEW – METAL AWNING</a:t>
            </a:r>
            <a:endParaRPr lang="en-US" sz="1400" kern="0" dirty="0">
              <a:solidFill>
                <a:srgbClr val="FFFFFF"/>
              </a:solidFill>
              <a:latin typeface="Arial"/>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444" b="4444"/>
          <a:stretch/>
        </p:blipFill>
        <p:spPr>
          <a:xfrm>
            <a:off x="1853660" y="0"/>
            <a:ext cx="5436680" cy="6248400"/>
          </a:xfrm>
          <a:prstGeom prst="rect">
            <a:avLst/>
          </a:prstGeom>
        </p:spPr>
      </p:pic>
    </p:spTree>
    <p:extLst>
      <p:ext uri="{BB962C8B-B14F-4D97-AF65-F5344CB8AC3E}">
        <p14:creationId xmlns:p14="http://schemas.microsoft.com/office/powerpoint/2010/main" val="1530136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a:spcBef>
                <a:spcPct val="50000"/>
              </a:spcBef>
              <a:buClr>
                <a:srgbClr val="FF9900"/>
              </a:buClr>
              <a:defRPr/>
            </a:pPr>
            <a:r>
              <a:rPr lang="en-US" sz="1400" kern="0" smtClean="0">
                <a:solidFill>
                  <a:srgbClr val="FFFFFF"/>
                </a:solidFill>
                <a:latin typeface="Arial"/>
                <a:cs typeface="+mn-cs"/>
              </a:rPr>
              <a:t>BEALE STREET VIEW </a:t>
            </a:r>
            <a:endParaRPr lang="en-US" sz="1400" kern="0">
              <a:solidFill>
                <a:srgbClr val="FFFFFF"/>
              </a:solidFill>
              <a:latin typeface="Arial"/>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334" b="5555"/>
          <a:stretch/>
        </p:blipFill>
        <p:spPr>
          <a:xfrm>
            <a:off x="2000250" y="0"/>
            <a:ext cx="5143500" cy="6248400"/>
          </a:xfrm>
          <a:prstGeom prst="rect">
            <a:avLst/>
          </a:prstGeom>
        </p:spPr>
      </p:pic>
    </p:spTree>
    <p:extLst>
      <p:ext uri="{BB962C8B-B14F-4D97-AF65-F5344CB8AC3E}">
        <p14:creationId xmlns:p14="http://schemas.microsoft.com/office/powerpoint/2010/main" val="2531847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a:spcBef>
                <a:spcPct val="50000"/>
              </a:spcBef>
              <a:buClr>
                <a:srgbClr val="FF9900"/>
              </a:buClr>
              <a:defRPr/>
            </a:pPr>
            <a:r>
              <a:rPr lang="en-US" sz="1400" kern="0" dirty="0" smtClean="0">
                <a:solidFill>
                  <a:srgbClr val="FFFFFF"/>
                </a:solidFill>
                <a:latin typeface="Arial"/>
                <a:cs typeface="+mn-cs"/>
              </a:rPr>
              <a:t>FIRST STREET VIEW </a:t>
            </a:r>
            <a:endParaRPr lang="en-US" sz="1400" kern="0" dirty="0">
              <a:solidFill>
                <a:srgbClr val="FFFFFF"/>
              </a:solidFill>
              <a:latin typeface="Arial"/>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963" r="9091"/>
          <a:stretch/>
        </p:blipFill>
        <p:spPr>
          <a:xfrm>
            <a:off x="0" y="0"/>
            <a:ext cx="9144000" cy="6219503"/>
          </a:xfrm>
          <a:prstGeom prst="rect">
            <a:avLst/>
          </a:prstGeom>
        </p:spPr>
      </p:pic>
    </p:spTree>
    <p:extLst>
      <p:ext uri="{BB962C8B-B14F-4D97-AF65-F5344CB8AC3E}">
        <p14:creationId xmlns:p14="http://schemas.microsoft.com/office/powerpoint/2010/main" val="1423173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6" name="Picture 24"/>
          <p:cNvPicPr>
            <a:picLocks noChangeAspect="1"/>
          </p:cNvPicPr>
          <p:nvPr/>
        </p:nvPicPr>
        <p:blipFill>
          <a:blip r:embed="rId3">
            <a:extLst>
              <a:ext uri="{28A0092B-C50C-407E-A947-70E740481C1C}">
                <a14:useLocalDpi xmlns:a14="http://schemas.microsoft.com/office/drawing/2010/main" val="0"/>
              </a:ext>
            </a:extLst>
          </a:blip>
          <a:srcRect l="798" r="18147"/>
          <a:stretch>
            <a:fillRect/>
          </a:stretch>
        </p:blipFill>
        <p:spPr bwMode="auto">
          <a:xfrm>
            <a:off x="0" y="1476375"/>
            <a:ext cx="91440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36"/>
          <p:cNvSpPr txBox="1">
            <a:spLocks noChangeArrowheads="1"/>
          </p:cNvSpPr>
          <p:nvPr/>
        </p:nvSpPr>
        <p:spPr bwMode="auto">
          <a:xfrm rot="-5400000">
            <a:off x="1939131" y="1896269"/>
            <a:ext cx="8143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SHAW ALLEY</a:t>
            </a:r>
          </a:p>
        </p:txBody>
      </p:sp>
      <p:sp>
        <p:nvSpPr>
          <p:cNvPr id="108548" name="TextBox 37"/>
          <p:cNvSpPr txBox="1">
            <a:spLocks noChangeArrowheads="1"/>
          </p:cNvSpPr>
          <p:nvPr/>
        </p:nvSpPr>
        <p:spPr bwMode="auto">
          <a:xfrm rot="-5400000">
            <a:off x="8511382" y="4234656"/>
            <a:ext cx="8128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BEALE STREET</a:t>
            </a:r>
          </a:p>
        </p:txBody>
      </p:sp>
      <p:sp>
        <p:nvSpPr>
          <p:cNvPr id="108549" name="TextBox 38"/>
          <p:cNvSpPr txBox="1">
            <a:spLocks noChangeArrowheads="1"/>
          </p:cNvSpPr>
          <p:nvPr/>
        </p:nvSpPr>
        <p:spPr bwMode="auto">
          <a:xfrm rot="-5400000">
            <a:off x="5995193" y="4247357"/>
            <a:ext cx="16557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FREMONT STREET</a:t>
            </a:r>
          </a:p>
        </p:txBody>
      </p:sp>
      <p:sp>
        <p:nvSpPr>
          <p:cNvPr id="108550" name="TextBox 39"/>
          <p:cNvSpPr txBox="1">
            <a:spLocks noChangeArrowheads="1"/>
          </p:cNvSpPr>
          <p:nvPr/>
        </p:nvSpPr>
        <p:spPr bwMode="auto">
          <a:xfrm rot="-5400000">
            <a:off x="4300538" y="4259263"/>
            <a:ext cx="812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FIRST STREET</a:t>
            </a:r>
          </a:p>
        </p:txBody>
      </p:sp>
      <p:sp>
        <p:nvSpPr>
          <p:cNvPr id="108551" name="TextBox 40"/>
          <p:cNvSpPr txBox="1">
            <a:spLocks noChangeArrowheads="1"/>
          </p:cNvSpPr>
          <p:nvPr/>
        </p:nvSpPr>
        <p:spPr bwMode="auto">
          <a:xfrm>
            <a:off x="5959475" y="2122488"/>
            <a:ext cx="812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MISSION SQUARE</a:t>
            </a:r>
          </a:p>
        </p:txBody>
      </p:sp>
      <p:sp>
        <p:nvSpPr>
          <p:cNvPr id="108552" name="TextBox 41"/>
          <p:cNvSpPr txBox="1">
            <a:spLocks noChangeArrowheads="1"/>
          </p:cNvSpPr>
          <p:nvPr/>
        </p:nvSpPr>
        <p:spPr bwMode="auto">
          <a:xfrm>
            <a:off x="2540000" y="2613025"/>
            <a:ext cx="165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MINNA STREET</a:t>
            </a:r>
          </a:p>
        </p:txBody>
      </p:sp>
      <p:sp>
        <p:nvSpPr>
          <p:cNvPr id="108553" name="TextBox 42"/>
          <p:cNvSpPr txBox="1">
            <a:spLocks noChangeArrowheads="1"/>
          </p:cNvSpPr>
          <p:nvPr/>
        </p:nvSpPr>
        <p:spPr bwMode="auto">
          <a:xfrm>
            <a:off x="3143250" y="3748088"/>
            <a:ext cx="16557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NATOMA STREET</a:t>
            </a:r>
          </a:p>
        </p:txBody>
      </p:sp>
      <p:sp>
        <p:nvSpPr>
          <p:cNvPr id="108554" name="TextBox 43"/>
          <p:cNvSpPr txBox="1">
            <a:spLocks noChangeArrowheads="1"/>
          </p:cNvSpPr>
          <p:nvPr/>
        </p:nvSpPr>
        <p:spPr bwMode="auto">
          <a:xfrm>
            <a:off x="4710113" y="1447800"/>
            <a:ext cx="16557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MISSION STREET</a:t>
            </a:r>
          </a:p>
        </p:txBody>
      </p:sp>
      <p:sp>
        <p:nvSpPr>
          <p:cNvPr id="108555" name="TextBox 44"/>
          <p:cNvSpPr txBox="1">
            <a:spLocks noChangeArrowheads="1"/>
          </p:cNvSpPr>
          <p:nvPr/>
        </p:nvSpPr>
        <p:spPr bwMode="auto">
          <a:xfrm>
            <a:off x="4375150" y="4997450"/>
            <a:ext cx="16557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HOWARD STREET</a:t>
            </a:r>
          </a:p>
        </p:txBody>
      </p:sp>
      <p:sp>
        <p:nvSpPr>
          <p:cNvPr id="108556" name="TextBox 45"/>
          <p:cNvSpPr txBox="1">
            <a:spLocks noChangeArrowheads="1"/>
          </p:cNvSpPr>
          <p:nvPr/>
        </p:nvSpPr>
        <p:spPr bwMode="auto">
          <a:xfrm>
            <a:off x="762000" y="3733800"/>
            <a:ext cx="16557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NATOMA PEDESTRIAN WAY</a:t>
            </a:r>
          </a:p>
        </p:txBody>
      </p:sp>
      <p:sp>
        <p:nvSpPr>
          <p:cNvPr id="108557" name="TextBox 46"/>
          <p:cNvSpPr txBox="1">
            <a:spLocks noChangeArrowheads="1"/>
          </p:cNvSpPr>
          <p:nvPr/>
        </p:nvSpPr>
        <p:spPr bwMode="auto">
          <a:xfrm>
            <a:off x="684213" y="1976438"/>
            <a:ext cx="536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555 MISSION STREET PLAZA</a:t>
            </a:r>
          </a:p>
        </p:txBody>
      </p:sp>
      <p:sp>
        <p:nvSpPr>
          <p:cNvPr id="108558" name="TextBox 58"/>
          <p:cNvSpPr txBox="1">
            <a:spLocks noChangeArrowheads="1"/>
          </p:cNvSpPr>
          <p:nvPr/>
        </p:nvSpPr>
        <p:spPr bwMode="auto">
          <a:xfrm>
            <a:off x="2206625" y="3136900"/>
            <a:ext cx="536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600" b="1">
                <a:solidFill>
                  <a:srgbClr val="000000"/>
                </a:solidFill>
              </a:rPr>
              <a:t>SHAW ALLEY</a:t>
            </a:r>
          </a:p>
        </p:txBody>
      </p:sp>
      <p:sp>
        <p:nvSpPr>
          <p:cNvPr id="108559" name="Rounded Rectangle 47"/>
          <p:cNvSpPr>
            <a:spLocks noChangeArrowheads="1"/>
          </p:cNvSpPr>
          <p:nvPr/>
        </p:nvSpPr>
        <p:spPr bwMode="auto">
          <a:xfrm>
            <a:off x="2132013" y="2762250"/>
            <a:ext cx="579437" cy="1027113"/>
          </a:xfrm>
          <a:prstGeom prst="roundRect">
            <a:avLst>
              <a:gd name="adj" fmla="val 16667"/>
            </a:avLst>
          </a:prstGeom>
          <a:noFill/>
          <a:ln w="28575"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endParaRPr lang="en-US" altLang="en-US" sz="2400">
              <a:solidFill>
                <a:srgbClr val="000000"/>
              </a:solidFill>
            </a:endParaRPr>
          </a:p>
        </p:txBody>
      </p:sp>
      <p:sp>
        <p:nvSpPr>
          <p:cNvPr id="108560" name="Rounded Rectangle 31"/>
          <p:cNvSpPr>
            <a:spLocks noChangeArrowheads="1"/>
          </p:cNvSpPr>
          <p:nvPr/>
        </p:nvSpPr>
        <p:spPr bwMode="auto">
          <a:xfrm>
            <a:off x="671513" y="1563688"/>
            <a:ext cx="579437" cy="1339850"/>
          </a:xfrm>
          <a:prstGeom prst="roundRect">
            <a:avLst>
              <a:gd name="adj" fmla="val 16667"/>
            </a:avLst>
          </a:prstGeom>
          <a:noFill/>
          <a:ln w="28575"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endParaRPr lang="en-US" altLang="en-US" sz="2400">
              <a:solidFill>
                <a:srgbClr val="000000"/>
              </a:solidFill>
            </a:endParaRPr>
          </a:p>
        </p:txBody>
      </p:sp>
      <p:sp>
        <p:nvSpPr>
          <p:cNvPr id="108561" name="Down Arrow 32"/>
          <p:cNvSpPr>
            <a:spLocks noChangeArrowheads="1"/>
          </p:cNvSpPr>
          <p:nvPr/>
        </p:nvSpPr>
        <p:spPr bwMode="auto">
          <a:xfrm>
            <a:off x="2271713" y="2443163"/>
            <a:ext cx="234950" cy="474662"/>
          </a:xfrm>
          <a:prstGeom prst="downArrow">
            <a:avLst>
              <a:gd name="adj1" fmla="val 50000"/>
              <a:gd name="adj2" fmla="val 5003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endParaRPr lang="en-US" altLang="en-US" sz="2400">
              <a:solidFill>
                <a:srgbClr val="000000"/>
              </a:solidFill>
            </a:endParaRPr>
          </a:p>
        </p:txBody>
      </p:sp>
      <p:sp>
        <p:nvSpPr>
          <p:cNvPr id="108562" name="Down Arrow 33"/>
          <p:cNvSpPr>
            <a:spLocks noChangeArrowheads="1"/>
          </p:cNvSpPr>
          <p:nvPr/>
        </p:nvSpPr>
        <p:spPr bwMode="auto">
          <a:xfrm>
            <a:off x="836613" y="1506538"/>
            <a:ext cx="234950" cy="474662"/>
          </a:xfrm>
          <a:prstGeom prst="downArrow">
            <a:avLst>
              <a:gd name="adj1" fmla="val 50000"/>
              <a:gd name="adj2" fmla="val 5003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endParaRPr lang="en-US" altLang="en-US" sz="2400">
              <a:solidFill>
                <a:srgbClr val="000000"/>
              </a:solidFill>
            </a:endParaRPr>
          </a:p>
        </p:txBody>
      </p:sp>
      <p:sp>
        <p:nvSpPr>
          <p:cNvPr id="108563" name="Rounded Rectangle 47"/>
          <p:cNvSpPr>
            <a:spLocks noChangeArrowheads="1"/>
          </p:cNvSpPr>
          <p:nvPr/>
        </p:nvSpPr>
        <p:spPr bwMode="auto">
          <a:xfrm>
            <a:off x="4800600" y="2752725"/>
            <a:ext cx="1893888" cy="1027113"/>
          </a:xfrm>
          <a:prstGeom prst="roundRect">
            <a:avLst>
              <a:gd name="adj" fmla="val 16667"/>
            </a:avLst>
          </a:prstGeom>
          <a:noFill/>
          <a:ln w="28575"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endParaRPr lang="en-US" altLang="en-US" sz="2400">
              <a:solidFill>
                <a:srgbClr val="000000"/>
              </a:solidFill>
            </a:endParaRPr>
          </a:p>
        </p:txBody>
      </p:sp>
      <p:sp>
        <p:nvSpPr>
          <p:cNvPr id="108564" name="Down Arrow 32"/>
          <p:cNvSpPr>
            <a:spLocks noChangeArrowheads="1"/>
          </p:cNvSpPr>
          <p:nvPr/>
        </p:nvSpPr>
        <p:spPr bwMode="auto">
          <a:xfrm>
            <a:off x="6230938" y="2466975"/>
            <a:ext cx="234950" cy="474663"/>
          </a:xfrm>
          <a:prstGeom prst="downArrow">
            <a:avLst>
              <a:gd name="adj1" fmla="val 50000"/>
              <a:gd name="adj2" fmla="val 50039"/>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endParaRPr lang="en-US" altLang="en-US" sz="2400">
              <a:solidFill>
                <a:srgbClr val="000000"/>
              </a:solidFill>
            </a:endParaRPr>
          </a:p>
        </p:txBody>
      </p:sp>
      <p:sp>
        <p:nvSpPr>
          <p:cNvPr id="108565" name="TextBox 16"/>
          <p:cNvSpPr txBox="1">
            <a:spLocks noChangeArrowheads="1"/>
          </p:cNvSpPr>
          <p:nvPr/>
        </p:nvSpPr>
        <p:spPr bwMode="auto">
          <a:xfrm>
            <a:off x="3962400" y="2755900"/>
            <a:ext cx="354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FontTx/>
              <a:buNone/>
            </a:pPr>
            <a:r>
              <a:rPr lang="en-US" altLang="en-US" sz="800" b="1">
                <a:solidFill>
                  <a:srgbClr val="C00000"/>
                </a:solidFill>
                <a:latin typeface="Calibri" panose="020F0502020204030204" pitchFamily="34" charset="0"/>
              </a:rPr>
              <a:t>GRAND HALL</a:t>
            </a:r>
          </a:p>
        </p:txBody>
      </p:sp>
      <p:sp>
        <p:nvSpPr>
          <p:cNvPr id="108566" name="TextBox 55"/>
          <p:cNvSpPr txBox="1">
            <a:spLocks noChangeArrowheads="1"/>
          </p:cNvSpPr>
          <p:nvPr/>
        </p:nvSpPr>
        <p:spPr bwMode="auto">
          <a:xfrm>
            <a:off x="0" y="544195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auto">
              <a:spcBef>
                <a:spcPct val="0"/>
              </a:spcBef>
              <a:spcAft>
                <a:spcPts val="0"/>
              </a:spcAft>
              <a:buFontTx/>
              <a:buNone/>
            </a:pPr>
            <a:r>
              <a:rPr lang="en-US" altLang="en-US" sz="1200">
                <a:solidFill>
                  <a:srgbClr val="FFFFFF"/>
                </a:solidFill>
                <a:latin typeface="Calibri" panose="020F0502020204030204" pitchFamily="34" charset="0"/>
              </a:rPr>
              <a:t>Total Building Area:  Over 1 million SF</a:t>
            </a:r>
          </a:p>
          <a:p>
            <a:pPr fontAlgn="auto">
              <a:spcBef>
                <a:spcPct val="0"/>
              </a:spcBef>
              <a:spcAft>
                <a:spcPts val="0"/>
              </a:spcAft>
              <a:buFontTx/>
              <a:buNone/>
            </a:pPr>
            <a:r>
              <a:rPr lang="en-US" altLang="en-US" sz="1200">
                <a:solidFill>
                  <a:srgbClr val="FFFFFF"/>
                </a:solidFill>
                <a:latin typeface="Calibri" panose="020F0502020204030204" pitchFamily="34" charset="0"/>
              </a:rPr>
              <a:t>Total Retail Area: Over 100,000 SF</a:t>
            </a:r>
          </a:p>
        </p:txBody>
      </p:sp>
      <p:sp>
        <p:nvSpPr>
          <p:cNvPr id="24" name="Subtitle 2"/>
          <p:cNvSpPr txBox="1">
            <a:spLocks/>
          </p:cNvSpPr>
          <p:nvPr/>
        </p:nvSpPr>
        <p:spPr>
          <a:xfrm>
            <a:off x="0" y="6553200"/>
            <a:ext cx="7924800" cy="3048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lgn="l" fontAlgn="auto">
              <a:spcBef>
                <a:spcPct val="50000"/>
              </a:spcBef>
              <a:spcAft>
                <a:spcPts val="0"/>
              </a:spcAft>
              <a:buClr>
                <a:srgbClr val="FF9900"/>
              </a:buClr>
              <a:defRPr/>
            </a:pPr>
            <a:r>
              <a:rPr lang="en-US" sz="1400" kern="0" smtClean="0">
                <a:solidFill>
                  <a:srgbClr val="FFFFFF"/>
                </a:solidFill>
                <a:latin typeface="Arial"/>
                <a:cs typeface="+mn-cs"/>
              </a:rPr>
              <a:t>GROUND LEVEL PLAN</a:t>
            </a:r>
            <a:endParaRPr lang="en-US" sz="1400" kern="0">
              <a:solidFill>
                <a:srgbClr val="FFFFFF"/>
              </a:solidFill>
              <a:latin typeface="Arial"/>
              <a:cs typeface="+mn-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Presentation - WTS2">
  <a:themeElements>
    <a:clrScheme name="Presentation - WT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Presentation - WTS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lnDef>
  </a:objectDefaults>
  <a:extraClrSchemeLst>
    <a:extraClrScheme>
      <a:clrScheme name="Presentation - WT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 WT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 WT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 WT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 WT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 WT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 WTS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 WT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 WT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 WT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 WT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 WT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Sans"/>
        <a:ea typeface=""/>
        <a:cs typeface="Arial"/>
      </a:majorFont>
      <a:minorFont>
        <a:latin typeface="GillSan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a:themeElements>
    <a:clrScheme name="1_Blank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Blank">
      <a:majorFont>
        <a:latin typeface="GillSans"/>
        <a:ea typeface=""/>
        <a:cs typeface=""/>
      </a:majorFont>
      <a:minorFont>
        <a:latin typeface="Gill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lnDef>
  </a:objectDefaults>
  <a:extraClrSchemeLst>
    <a:extraClrScheme>
      <a:clrScheme name="1_Blank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6">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
      <a:dk1>
        <a:srgbClr val="000000"/>
      </a:dk1>
      <a:lt1>
        <a:srgbClr val="FFFFFF"/>
      </a:lt1>
      <a:dk2>
        <a:srgbClr val="505B5E"/>
      </a:dk2>
      <a:lt2>
        <a:srgbClr val="F49218"/>
      </a:lt2>
      <a:accent1>
        <a:srgbClr val="BBE0E3"/>
      </a:accent1>
      <a:accent2>
        <a:srgbClr val="333399"/>
      </a:accent2>
      <a:accent3>
        <a:srgbClr val="B3B5B6"/>
      </a:accent3>
      <a:accent4>
        <a:srgbClr val="DADADA"/>
      </a:accent4>
      <a:accent5>
        <a:srgbClr val="DAEDEF"/>
      </a:accent5>
      <a:accent6>
        <a:srgbClr val="2D2D8A"/>
      </a:accent6>
      <a:hlink>
        <a:srgbClr val="009999"/>
      </a:hlink>
      <a:folHlink>
        <a:srgbClr val="99CC00"/>
      </a:folHlink>
    </a:clrScheme>
    <a:fontScheme name="Blank Presentatio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4800" b="0" i="0" u="none" strike="noStrike" cap="none" normalizeH="0" baseline="0" smtClean="0">
            <a:ln>
              <a:noFill/>
            </a:ln>
            <a:solidFill>
              <a:srgbClr val="000000"/>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JPA Board Presentations">
  <a:themeElements>
    <a:clrScheme name="">
      <a:dk1>
        <a:srgbClr val="808080"/>
      </a:dk1>
      <a:lt1>
        <a:srgbClr val="FFFFFF"/>
      </a:lt1>
      <a:dk2>
        <a:srgbClr val="040DB1"/>
      </a:dk2>
      <a:lt2>
        <a:srgbClr val="FFA600"/>
      </a:lt2>
      <a:accent1>
        <a:srgbClr val="9B9DCB"/>
      </a:accent1>
      <a:accent2>
        <a:srgbClr val="C74760"/>
      </a:accent2>
      <a:accent3>
        <a:srgbClr val="AAAAD5"/>
      </a:accent3>
      <a:accent4>
        <a:srgbClr val="DADADA"/>
      </a:accent4>
      <a:accent5>
        <a:srgbClr val="CBCCE2"/>
      </a:accent5>
      <a:accent6>
        <a:srgbClr val="B43F56"/>
      </a:accent6>
      <a:hlink>
        <a:srgbClr val="CCCCFF"/>
      </a:hlink>
      <a:folHlink>
        <a:srgbClr val="B2B2B2"/>
      </a:folHlink>
    </a:clrScheme>
    <a:fontScheme name="arup05_darkGreen_boldtype_TJP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rup05_darkGreen_boldtype_TJP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up05_darkGreen_boldtype_TJP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up05_darkGreen_boldtype_TJP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up05_darkGreen_boldtype_TJP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up05_darkGreen_boldtype_TJP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up05_darkGreen_boldtype_TJP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up05_darkGreen_boldtype_TJP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up05_darkGreen_boldtype_TJP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up05_darkGreen_boldtype_TJP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up05_darkGreen_boldtype_TJP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up05_darkGreen_boldtype_TJP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up05_darkGreen_boldtype_TJP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 WTS2</Template>
  <TotalTime>36093</TotalTime>
  <Words>2944</Words>
  <Application>Microsoft Office PowerPoint</Application>
  <PresentationFormat>On-screen Show (4:3)</PresentationFormat>
  <Paragraphs>559</Paragraphs>
  <Slides>57</Slides>
  <Notes>39</Notes>
  <HiddenSlides>0</HiddenSlides>
  <MMClips>0</MMClips>
  <ScaleCrop>false</ScaleCrop>
  <HeadingPairs>
    <vt:vector size="4" baseType="variant">
      <vt:variant>
        <vt:lpstr>Theme</vt:lpstr>
      </vt:variant>
      <vt:variant>
        <vt:i4>8</vt:i4>
      </vt:variant>
      <vt:variant>
        <vt:lpstr>Slide Titles</vt:lpstr>
      </vt:variant>
      <vt:variant>
        <vt:i4>57</vt:i4>
      </vt:variant>
    </vt:vector>
  </HeadingPairs>
  <TitlesOfParts>
    <vt:vector size="65" baseType="lpstr">
      <vt:lpstr>Presentation - WTS2</vt:lpstr>
      <vt:lpstr>Blank</vt:lpstr>
      <vt:lpstr>2_Default Design</vt:lpstr>
      <vt:lpstr>3_Default Design</vt:lpstr>
      <vt:lpstr>1_Blank</vt:lpstr>
      <vt:lpstr>4_Default Design</vt:lpstr>
      <vt:lpstr>Blank Presentation</vt:lpstr>
      <vt:lpstr>2_TJPA Board Presentations</vt:lpstr>
      <vt:lpstr>TRANSBAY TRANSIT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Transbay Joint Powers Authority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agoyal@webcor.com</dc:creator>
  <cp:lastModifiedBy>Eddie Phillips</cp:lastModifiedBy>
  <cp:revision>806</cp:revision>
  <cp:lastPrinted>2014-09-18T15:39:26Z</cp:lastPrinted>
  <dcterms:created xsi:type="dcterms:W3CDTF">2007-09-27T23:50:21Z</dcterms:created>
  <dcterms:modified xsi:type="dcterms:W3CDTF">2014-10-02T22:37:19Z</dcterms:modified>
</cp:coreProperties>
</file>